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85" r:id="rId5"/>
    <p:sldId id="263" r:id="rId6"/>
    <p:sldId id="264" r:id="rId7"/>
    <p:sldId id="265" r:id="rId8"/>
    <p:sldId id="268" r:id="rId9"/>
    <p:sldId id="269" r:id="rId10"/>
    <p:sldId id="270" r:id="rId11"/>
    <p:sldId id="271" r:id="rId12"/>
    <p:sldId id="287" r:id="rId13"/>
    <p:sldId id="283" r:id="rId14"/>
    <p:sldId id="273" r:id="rId15"/>
    <p:sldId id="274" r:id="rId16"/>
    <p:sldId id="275" r:id="rId17"/>
    <p:sldId id="288" r:id="rId18"/>
    <p:sldId id="276" r:id="rId19"/>
    <p:sldId id="277" r:id="rId20"/>
    <p:sldId id="278" r:id="rId21"/>
    <p:sldId id="279" r:id="rId22"/>
    <p:sldId id="281" r:id="rId23"/>
    <p:sldId id="282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6051" autoAdjust="0"/>
  </p:normalViewPr>
  <p:slideViewPr>
    <p:cSldViewPr snapToGrid="0">
      <p:cViewPr varScale="1">
        <p:scale>
          <a:sx n="74" d="100"/>
          <a:sy n="74" d="100"/>
        </p:scale>
        <p:origin x="84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79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95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9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55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3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1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1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4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5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0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1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023F2-40C8-41EC-990E-C9C6FBF6B35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32F77-B631-4905-866E-C227FAD32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2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34.jp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4.mp3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43.pn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microsoft.com/office/2007/relationships/media" Target="../media/media6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44400" cy="7315200"/>
          </a:xfrm>
          <a:prstGeom prst="rect">
            <a:avLst/>
          </a:prstGeom>
          <a:ln w="12700"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4660902"/>
            <a:ext cx="9144000" cy="949551"/>
          </a:xfrm>
        </p:spPr>
        <p:txBody>
          <a:bodyPr anchor="t"/>
          <a:lstStyle/>
          <a:p>
            <a:r>
              <a:rPr lang="en-US" smtClean="0">
                <a:solidFill>
                  <a:schemeClr val="bg1">
                    <a:lumMod val="95000"/>
                  </a:schemeClr>
                </a:solidFill>
              </a:rPr>
              <a:t>Unilever Shopper Marketing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610453"/>
            <a:ext cx="5474368" cy="1655762"/>
          </a:xfrm>
        </p:spPr>
        <p:txBody>
          <a:bodyPr>
            <a:noAutofit/>
          </a:bodyPr>
          <a:lstStyle/>
          <a:p>
            <a:pPr algn="l"/>
            <a:r>
              <a:rPr lang="en-US" sz="3200" smtClean="0">
                <a:solidFill>
                  <a:schemeClr val="bg1">
                    <a:lumMod val="95000"/>
                  </a:schemeClr>
                </a:solidFill>
              </a:rPr>
              <a:t>Axe Concert Series</a:t>
            </a:r>
          </a:p>
          <a:p>
            <a:pPr algn="l"/>
            <a:r>
              <a:rPr lang="en-US" sz="3200" smtClean="0">
                <a:solidFill>
                  <a:schemeClr val="bg1">
                    <a:lumMod val="95000"/>
                  </a:schemeClr>
                </a:solidFill>
              </a:rPr>
              <a:t>Walmart Personal Care Week</a:t>
            </a:r>
          </a:p>
          <a:p>
            <a:pPr algn="l"/>
            <a:r>
              <a:rPr lang="en-US" sz="3200" smtClean="0">
                <a:solidFill>
                  <a:schemeClr val="bg1">
                    <a:lumMod val="95000"/>
                  </a:schemeClr>
                </a:solidFill>
              </a:rPr>
              <a:t>Radio Promotion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7429419" y="6054357"/>
            <a:ext cx="4361097" cy="803642"/>
            <a:chOff x="9677279" y="6560004"/>
            <a:chExt cx="2133841" cy="393214"/>
          </a:xfrm>
        </p:grpSpPr>
        <p:pic>
          <p:nvPicPr>
            <p:cNvPr id="28" name="circle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0374" y="6560004"/>
              <a:ext cx="393214" cy="393214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grpSp>
          <p:nvGrpSpPr>
            <p:cNvPr id="29" name="Group 28"/>
            <p:cNvGrpSpPr/>
            <p:nvPr/>
          </p:nvGrpSpPr>
          <p:grpSpPr>
            <a:xfrm>
              <a:off x="9677279" y="6710154"/>
              <a:ext cx="835857" cy="92914"/>
              <a:chOff x="464980" y="2247811"/>
              <a:chExt cx="1943745" cy="216068"/>
            </a:xfrm>
          </p:grpSpPr>
          <p:sp>
            <p:nvSpPr>
              <p:cNvPr id="40" name="Freeform 6"/>
              <p:cNvSpPr>
                <a:spLocks/>
              </p:cNvSpPr>
              <p:nvPr/>
            </p:nvSpPr>
            <p:spPr bwMode="auto">
              <a:xfrm>
                <a:off x="464980" y="2250191"/>
                <a:ext cx="242730" cy="211786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1" name="Freeform 7"/>
              <p:cNvSpPr>
                <a:spLocks noEditPoints="1"/>
              </p:cNvSpPr>
              <p:nvPr/>
            </p:nvSpPr>
            <p:spPr bwMode="auto">
              <a:xfrm>
                <a:off x="1768108" y="2249238"/>
                <a:ext cx="242730" cy="212736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2" name="Freeform 8"/>
              <p:cNvSpPr>
                <a:spLocks/>
              </p:cNvSpPr>
              <p:nvPr/>
            </p:nvSpPr>
            <p:spPr bwMode="auto">
              <a:xfrm>
                <a:off x="834787" y="2250191"/>
                <a:ext cx="213697" cy="211786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1091319" y="2250191"/>
                <a:ext cx="212270" cy="211786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4" name="Freeform 10"/>
              <p:cNvSpPr>
                <a:spLocks noEditPoints="1"/>
              </p:cNvSpPr>
              <p:nvPr/>
            </p:nvSpPr>
            <p:spPr bwMode="auto">
              <a:xfrm>
                <a:off x="2037966" y="2250191"/>
                <a:ext cx="184190" cy="211786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5" name="Freeform 11"/>
              <p:cNvSpPr>
                <a:spLocks/>
              </p:cNvSpPr>
              <p:nvPr/>
            </p:nvSpPr>
            <p:spPr bwMode="auto">
              <a:xfrm>
                <a:off x="750545" y="2250191"/>
                <a:ext cx="42835" cy="211786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6" name="Freeform 12"/>
              <p:cNvSpPr>
                <a:spLocks/>
              </p:cNvSpPr>
              <p:nvPr/>
            </p:nvSpPr>
            <p:spPr bwMode="auto">
              <a:xfrm>
                <a:off x="1546318" y="2250191"/>
                <a:ext cx="196088" cy="211786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7" name="Freeform 13"/>
              <p:cNvSpPr>
                <a:spLocks/>
              </p:cNvSpPr>
              <p:nvPr/>
            </p:nvSpPr>
            <p:spPr bwMode="auto">
              <a:xfrm>
                <a:off x="1327387" y="2247811"/>
                <a:ext cx="180858" cy="216068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8" name="Freeform 14"/>
              <p:cNvSpPr>
                <a:spLocks/>
              </p:cNvSpPr>
              <p:nvPr/>
            </p:nvSpPr>
            <p:spPr bwMode="auto">
              <a:xfrm>
                <a:off x="2252616" y="2250191"/>
                <a:ext cx="156109" cy="211786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006489" y="6710154"/>
              <a:ext cx="804631" cy="92914"/>
              <a:chOff x="3555994" y="2247811"/>
              <a:chExt cx="1871129" cy="216068"/>
            </a:xfrm>
          </p:grpSpPr>
          <p:sp>
            <p:nvSpPr>
              <p:cNvPr id="31" name="Freeform 38"/>
              <p:cNvSpPr>
                <a:spLocks/>
              </p:cNvSpPr>
              <p:nvPr/>
            </p:nvSpPr>
            <p:spPr bwMode="auto">
              <a:xfrm>
                <a:off x="5223332" y="2251494"/>
                <a:ext cx="203791" cy="208702"/>
              </a:xfrm>
              <a:custGeom>
                <a:avLst/>
                <a:gdLst/>
                <a:ahLst/>
                <a:cxnLst>
                  <a:cxn ang="0">
                    <a:pos x="70" y="69"/>
                  </a:cxn>
                  <a:cxn ang="0">
                    <a:pos x="60" y="69"/>
                  </a:cxn>
                  <a:cxn ang="0">
                    <a:pos x="14" y="23"/>
                  </a:cxn>
                  <a:cxn ang="0">
                    <a:pos x="14" y="69"/>
                  </a:cxn>
                  <a:cxn ang="0">
                    <a:pos x="0" y="69"/>
                  </a:cxn>
                  <a:cxn ang="0">
                    <a:pos x="0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3" y="2"/>
                  </a:cxn>
                  <a:cxn ang="0">
                    <a:pos x="56" y="45"/>
                  </a:cxn>
                  <a:cxn ang="0">
                    <a:pos x="56" y="4"/>
                  </a:cxn>
                  <a:cxn ang="0">
                    <a:pos x="60" y="0"/>
                  </a:cxn>
                  <a:cxn ang="0">
                    <a:pos x="65" y="0"/>
                  </a:cxn>
                  <a:cxn ang="0">
                    <a:pos x="70" y="4"/>
                  </a:cxn>
                  <a:cxn ang="0">
                    <a:pos x="70" y="69"/>
                  </a:cxn>
                </a:cxnLst>
                <a:rect l="0" t="0" r="r" b="b"/>
                <a:pathLst>
                  <a:path w="70" h="69">
                    <a:moveTo>
                      <a:pt x="70" y="69"/>
                    </a:moveTo>
                    <a:cubicBezTo>
                      <a:pt x="60" y="69"/>
                      <a:pt x="60" y="69"/>
                      <a:pt x="60" y="69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2" y="1"/>
                      <a:pt x="13" y="2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8" y="0"/>
                      <a:pt x="6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0"/>
                      <a:pt x="70" y="2"/>
                      <a:pt x="70" y="4"/>
                    </a:cubicBezTo>
                    <a:lnTo>
                      <a:pt x="70" y="6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9"/>
              <p:cNvSpPr>
                <a:spLocks/>
              </p:cNvSpPr>
              <p:nvPr/>
            </p:nvSpPr>
            <p:spPr bwMode="auto">
              <a:xfrm>
                <a:off x="4914357" y="2251494"/>
                <a:ext cx="40513" cy="208702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69"/>
                  </a:cxn>
                </a:cxnLst>
                <a:rect l="0" t="0" r="r" b="b"/>
                <a:pathLst>
                  <a:path w="14" h="69">
                    <a:moveTo>
                      <a:pt x="0" y="69"/>
                    </a:move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2" y="0"/>
                      <a:pt x="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lnTo>
                      <a:pt x="0" y="6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40"/>
              <p:cNvSpPr>
                <a:spLocks noEditPoints="1"/>
              </p:cNvSpPr>
              <p:nvPr/>
            </p:nvSpPr>
            <p:spPr bwMode="auto">
              <a:xfrm>
                <a:off x="3950551" y="2247811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43"/>
              <p:cNvSpPr>
                <a:spLocks/>
              </p:cNvSpPr>
              <p:nvPr/>
            </p:nvSpPr>
            <p:spPr bwMode="auto">
              <a:xfrm>
                <a:off x="4703397" y="2251494"/>
                <a:ext cx="184148" cy="208702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10"/>
                  </a:cxn>
                  <a:cxn ang="0">
                    <a:pos x="3" y="12"/>
                  </a:cxn>
                  <a:cxn ang="0">
                    <a:pos x="25" y="12"/>
                  </a:cxn>
                  <a:cxn ang="0">
                    <a:pos x="25" y="69"/>
                  </a:cxn>
                  <a:cxn ang="0">
                    <a:pos x="39" y="69"/>
                  </a:cxn>
                  <a:cxn ang="0">
                    <a:pos x="39" y="12"/>
                  </a:cxn>
                  <a:cxn ang="0">
                    <a:pos x="60" y="12"/>
                  </a:cxn>
                  <a:cxn ang="0">
                    <a:pos x="63" y="10"/>
                  </a:cxn>
                  <a:cxn ang="0">
                    <a:pos x="63" y="2"/>
                  </a:cxn>
                  <a:cxn ang="0">
                    <a:pos x="60" y="0"/>
                  </a:cxn>
                </a:cxnLst>
                <a:rect l="0" t="0" r="r" b="b"/>
                <a:pathLst>
                  <a:path w="63" h="69">
                    <a:moveTo>
                      <a:pt x="6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2" y="12"/>
                      <a:pt x="3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2" y="12"/>
                      <a:pt x="63" y="12"/>
                      <a:pt x="63" y="10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1"/>
                      <a:pt x="62" y="0"/>
                      <a:pt x="6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6"/>
              <p:cNvSpPr>
                <a:spLocks/>
              </p:cNvSpPr>
              <p:nvPr/>
            </p:nvSpPr>
            <p:spPr bwMode="auto">
              <a:xfrm>
                <a:off x="4192203" y="2249952"/>
                <a:ext cx="242730" cy="211786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6" name="Freeform 18"/>
              <p:cNvSpPr>
                <a:spLocks noEditPoints="1"/>
              </p:cNvSpPr>
              <p:nvPr/>
            </p:nvSpPr>
            <p:spPr bwMode="auto">
              <a:xfrm>
                <a:off x="3742657" y="2249693"/>
                <a:ext cx="181082" cy="212304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58" y="22"/>
                  </a:cxn>
                  <a:cxn ang="0">
                    <a:pos x="30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4"/>
                  </a:cxn>
                  <a:cxn ang="0">
                    <a:pos x="27" y="44"/>
                  </a:cxn>
                  <a:cxn ang="0">
                    <a:pos x="44" y="69"/>
                  </a:cxn>
                  <a:cxn ang="0">
                    <a:pos x="61" y="69"/>
                  </a:cxn>
                  <a:cxn ang="0">
                    <a:pos x="42" y="42"/>
                  </a:cxn>
                  <a:cxn ang="0">
                    <a:pos x="14" y="31"/>
                  </a:cxn>
                  <a:cxn ang="0">
                    <a:pos x="14" y="13"/>
                  </a:cxn>
                  <a:cxn ang="0">
                    <a:pos x="32" y="13"/>
                  </a:cxn>
                  <a:cxn ang="0">
                    <a:pos x="44" y="22"/>
                  </a:cxn>
                  <a:cxn ang="0">
                    <a:pos x="29" y="31"/>
                  </a:cxn>
                  <a:cxn ang="0">
                    <a:pos x="14" y="31"/>
                  </a:cxn>
                </a:cxnLst>
                <a:rect l="0" t="0" r="r" b="b"/>
                <a:pathLst>
                  <a:path w="61" h="69">
                    <a:moveTo>
                      <a:pt x="42" y="42"/>
                    </a:moveTo>
                    <a:cubicBezTo>
                      <a:pt x="53" y="39"/>
                      <a:pt x="58" y="32"/>
                      <a:pt x="58" y="22"/>
                    </a:cubicBezTo>
                    <a:cubicBezTo>
                      <a:pt x="58" y="8"/>
                      <a:pt x="48" y="0"/>
                      <a:pt x="3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61" y="69"/>
                      <a:pt x="61" y="69"/>
                      <a:pt x="61" y="69"/>
                    </a:cubicBezTo>
                    <a:lnTo>
                      <a:pt x="42" y="42"/>
                    </a:lnTo>
                    <a:close/>
                    <a:moveTo>
                      <a:pt x="14" y="31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6" y="13"/>
                      <a:pt x="44" y="14"/>
                      <a:pt x="44" y="22"/>
                    </a:cubicBezTo>
                    <a:cubicBezTo>
                      <a:pt x="44" y="26"/>
                      <a:pt x="42" y="31"/>
                      <a:pt x="29" y="31"/>
                    </a:cubicBezTo>
                    <a:lnTo>
                      <a:pt x="14" y="3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9"/>
              <p:cNvSpPr>
                <a:spLocks noEditPoints="1"/>
              </p:cNvSpPr>
              <p:nvPr/>
            </p:nvSpPr>
            <p:spPr bwMode="auto">
              <a:xfrm>
                <a:off x="3555994" y="2249693"/>
                <a:ext cx="159851" cy="212304"/>
              </a:xfrm>
              <a:custGeom>
                <a:avLst/>
                <a:gdLst/>
                <a:ahLst/>
                <a:cxnLst>
                  <a:cxn ang="0">
                    <a:pos x="36" y="2"/>
                  </a:cxn>
                  <a:cxn ang="0">
                    <a:pos x="23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7"/>
                  </a:cxn>
                  <a:cxn ang="0">
                    <a:pos x="21" y="47"/>
                  </a:cxn>
                  <a:cxn ang="0">
                    <a:pos x="34" y="45"/>
                  </a:cxn>
                  <a:cxn ang="0">
                    <a:pos x="54" y="23"/>
                  </a:cxn>
                  <a:cxn ang="0">
                    <a:pos x="36" y="2"/>
                  </a:cxn>
                  <a:cxn ang="0">
                    <a:pos x="22" y="12"/>
                  </a:cxn>
                  <a:cxn ang="0">
                    <a:pos x="32" y="13"/>
                  </a:cxn>
                  <a:cxn ang="0">
                    <a:pos x="40" y="23"/>
                  </a:cxn>
                  <a:cxn ang="0">
                    <a:pos x="31" y="34"/>
                  </a:cxn>
                  <a:cxn ang="0">
                    <a:pos x="22" y="35"/>
                  </a:cxn>
                  <a:cxn ang="0">
                    <a:pos x="14" y="35"/>
                  </a:cxn>
                  <a:cxn ang="0">
                    <a:pos x="14" y="12"/>
                  </a:cxn>
                  <a:cxn ang="0">
                    <a:pos x="22" y="12"/>
                  </a:cxn>
                </a:cxnLst>
                <a:rect l="0" t="0" r="r" b="b"/>
                <a:pathLst>
                  <a:path w="54" h="69">
                    <a:moveTo>
                      <a:pt x="36" y="2"/>
                    </a:moveTo>
                    <a:cubicBezTo>
                      <a:pt x="32" y="1"/>
                      <a:pt x="28" y="0"/>
                      <a:pt x="2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14" y="49"/>
                      <a:pt x="14" y="47"/>
                    </a:cubicBezTo>
                    <a:cubicBezTo>
                      <a:pt x="16" y="47"/>
                      <a:pt x="21" y="47"/>
                      <a:pt x="21" y="47"/>
                    </a:cubicBezTo>
                    <a:cubicBezTo>
                      <a:pt x="26" y="47"/>
                      <a:pt x="30" y="46"/>
                      <a:pt x="34" y="45"/>
                    </a:cubicBezTo>
                    <a:cubicBezTo>
                      <a:pt x="46" y="43"/>
                      <a:pt x="54" y="35"/>
                      <a:pt x="54" y="23"/>
                    </a:cubicBezTo>
                    <a:cubicBezTo>
                      <a:pt x="54" y="12"/>
                      <a:pt x="47" y="5"/>
                      <a:pt x="36" y="2"/>
                    </a:cubicBezTo>
                    <a:close/>
                    <a:moveTo>
                      <a:pt x="22" y="12"/>
                    </a:moveTo>
                    <a:cubicBezTo>
                      <a:pt x="26" y="12"/>
                      <a:pt x="30" y="12"/>
                      <a:pt x="32" y="13"/>
                    </a:cubicBezTo>
                    <a:cubicBezTo>
                      <a:pt x="38" y="15"/>
                      <a:pt x="40" y="18"/>
                      <a:pt x="40" y="23"/>
                    </a:cubicBezTo>
                    <a:cubicBezTo>
                      <a:pt x="40" y="29"/>
                      <a:pt x="37" y="33"/>
                      <a:pt x="31" y="34"/>
                    </a:cubicBezTo>
                    <a:cubicBezTo>
                      <a:pt x="29" y="35"/>
                      <a:pt x="26" y="35"/>
                      <a:pt x="22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12"/>
                      <a:pt x="14" y="12"/>
                      <a:pt x="14" y="12"/>
                    </a:cubicBezTo>
                    <a:lnTo>
                      <a:pt x="22" y="1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40"/>
              <p:cNvSpPr>
                <a:spLocks noEditPoints="1"/>
              </p:cNvSpPr>
              <p:nvPr/>
            </p:nvSpPr>
            <p:spPr bwMode="auto">
              <a:xfrm>
                <a:off x="4461745" y="2247811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40"/>
              <p:cNvSpPr>
                <a:spLocks noEditPoints="1"/>
              </p:cNvSpPr>
              <p:nvPr/>
            </p:nvSpPr>
            <p:spPr bwMode="auto">
              <a:xfrm>
                <a:off x="4981682" y="2247811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235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99" y="553090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513" y="553090"/>
            <a:ext cx="1903614" cy="1828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607619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Negotiated into each remote package </a:t>
            </a:r>
          </a:p>
          <a:p>
            <a:pPr algn="ctr"/>
            <a:r>
              <a:rPr lang="en-US" sz="4800" dirty="0" smtClean="0"/>
              <a:t>was a bank of announcements </a:t>
            </a:r>
          </a:p>
          <a:p>
            <a:pPr algn="ctr"/>
            <a:r>
              <a:rPr lang="en-US" sz="4800" dirty="0" smtClean="0"/>
              <a:t>used to promote the concert, </a:t>
            </a:r>
          </a:p>
          <a:p>
            <a:pPr algn="ctr"/>
            <a:r>
              <a:rPr lang="en-US" sz="4800" dirty="0" smtClean="0"/>
              <a:t>the brand and the product.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  <p:pic>
        <p:nvPicPr>
          <p:cNvPr id="2" name="Phoenix KMLE-FM Recorded Prom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3285" y="1162690"/>
            <a:ext cx="609600" cy="609600"/>
          </a:xfrm>
          <a:prstGeom prst="rect">
            <a:avLst/>
          </a:prstGeom>
        </p:spPr>
      </p:pic>
      <p:pic>
        <p:nvPicPr>
          <p:cNvPr id="3" name="Phoenix KNIX-FM Aircheck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988" end="2952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6540" y="1162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516"/>
    </mc:Choice>
    <mc:Fallback xmlns="">
      <p:transition advTm="19516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08" objId="2"/>
        <p14:playEvt time="10655" objId="3"/>
        <p14:stopEvt time="10704" objId="2"/>
        <p14:stopEvt time="18906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22106"/>
            <a:ext cx="58984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4038">
              <a:tabLst>
                <a:tab pos="1660525" algn="l"/>
              </a:tabLst>
            </a:pPr>
            <a:r>
              <a:rPr lang="en-US" sz="4800" dirty="0" smtClean="0"/>
              <a:t>The stations posted 	provided copy and artwork in their social media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7" y="2963791"/>
            <a:ext cx="1338147" cy="36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20" y="489315"/>
            <a:ext cx="3194581" cy="2060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80" y="200006"/>
            <a:ext cx="1993565" cy="3828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59" y="3963717"/>
            <a:ext cx="2109399" cy="2554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20" y="2729069"/>
            <a:ext cx="2010330" cy="35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3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633"/>
    </mc:Choice>
    <mc:Fallback xmlns="">
      <p:transition advTm="1163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22106"/>
            <a:ext cx="58984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54038">
              <a:tabLst>
                <a:tab pos="1660525" algn="l"/>
              </a:tabLst>
            </a:pPr>
            <a:r>
              <a:rPr lang="en-US" sz="4800" dirty="0" smtClean="0"/>
              <a:t>The stations posted 	provided copy and artwork in their social media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7" y="2963791"/>
            <a:ext cx="1338147" cy="365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4" t="24216" r="44014" b="14015"/>
          <a:stretch/>
        </p:blipFill>
        <p:spPr>
          <a:xfrm>
            <a:off x="9049816" y="3329551"/>
            <a:ext cx="2790080" cy="31826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67" y="167305"/>
            <a:ext cx="1846826" cy="2796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51" y="4127031"/>
            <a:ext cx="2942283" cy="19512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 t="25601" r="44013" b="17801"/>
          <a:stretch/>
        </p:blipFill>
        <p:spPr>
          <a:xfrm>
            <a:off x="5931392" y="460477"/>
            <a:ext cx="2477800" cy="25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633"/>
    </mc:Choice>
    <mc:Fallback xmlns="">
      <p:transition advTm="1163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" y="1694304"/>
            <a:ext cx="5259074" cy="306324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46" y="1250983"/>
            <a:ext cx="4948048" cy="3949883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46" y="1250983"/>
            <a:ext cx="5134719" cy="4235417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5775158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a</a:t>
            </a:r>
            <a:r>
              <a:rPr lang="en-US" sz="4800" dirty="0" smtClean="0"/>
              <a:t>nd on their websites…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55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121"/>
    </mc:Choice>
    <mc:Fallback xmlns="">
      <p:transition advTm="512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743" y="2695074"/>
            <a:ext cx="6946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and in their e-mail blasts</a:t>
            </a:r>
          </a:p>
        </p:txBody>
      </p:sp>
      <p:sp>
        <p:nvSpPr>
          <p:cNvPr id="5" name="Rectangle 4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167305"/>
            <a:ext cx="3848100" cy="627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9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61"/>
    </mc:Choice>
    <mc:Fallback xmlns="">
      <p:transition advTm="316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019" y="1244729"/>
            <a:ext cx="3827938" cy="3827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558" y="407988"/>
            <a:ext cx="3782021" cy="21288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  <p:pic>
        <p:nvPicPr>
          <p:cNvPr id="2" name="Phoenix KMLE-FM Dan and Shay Interview 9291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3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9450" y="2853898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r="26955"/>
          <a:stretch/>
        </p:blipFill>
        <p:spPr>
          <a:xfrm>
            <a:off x="8120498" y="2025650"/>
            <a:ext cx="3406140" cy="3600450"/>
          </a:xfrm>
          <a:prstGeom prst="ellipse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06906" y="557531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They interviewed the artists on air</a:t>
            </a:r>
          </a:p>
        </p:txBody>
      </p:sp>
    </p:spTree>
    <p:extLst>
      <p:ext uri="{BB962C8B-B14F-4D97-AF65-F5344CB8AC3E}">
        <p14:creationId xmlns:p14="http://schemas.microsoft.com/office/powerpoint/2010/main" val="19466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422"/>
    </mc:Choice>
    <mc:Fallback xmlns="">
      <p:transition advTm="21422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1099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1012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The stations appeared on site </a:t>
            </a:r>
          </a:p>
          <a:p>
            <a:pPr algn="ctr"/>
            <a:r>
              <a:rPr lang="en-US" sz="4800" dirty="0" smtClean="0"/>
              <a:t>at the concerts </a:t>
            </a:r>
          </a:p>
          <a:p>
            <a:pPr algn="ctr"/>
            <a:r>
              <a:rPr lang="en-US" sz="4800" dirty="0" smtClean="0"/>
              <a:t>in the	 		    parking lots </a:t>
            </a:r>
          </a:p>
          <a:p>
            <a:pPr algn="ctr"/>
            <a:r>
              <a:rPr lang="en-US" sz="4800" dirty="0" smtClean="0"/>
              <a:t>with their station event team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7" y="1240498"/>
            <a:ext cx="3587380" cy="251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6666" r="7187" b="35833"/>
          <a:stretch/>
        </p:blipFill>
        <p:spPr>
          <a:xfrm>
            <a:off x="4095747" y="5448193"/>
            <a:ext cx="2514600" cy="599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952" y="1240498"/>
            <a:ext cx="3526869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76" y="1240498"/>
            <a:ext cx="335815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3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57"/>
    </mc:Choice>
    <mc:Fallback xmlns="">
      <p:transition advTm="565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1012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The stations appeared on site </a:t>
            </a:r>
          </a:p>
          <a:p>
            <a:pPr algn="ctr"/>
            <a:r>
              <a:rPr lang="en-US" sz="4800" dirty="0" smtClean="0"/>
              <a:t>at the concerts </a:t>
            </a:r>
          </a:p>
          <a:p>
            <a:pPr algn="ctr"/>
            <a:r>
              <a:rPr lang="en-US" sz="4800" dirty="0" smtClean="0"/>
              <a:t>in the	 		    parking lots </a:t>
            </a:r>
          </a:p>
          <a:p>
            <a:pPr algn="ctr"/>
            <a:r>
              <a:rPr lang="en-US" sz="4800" dirty="0" smtClean="0"/>
              <a:t>with their station event team</a:t>
            </a:r>
          </a:p>
        </p:txBody>
      </p:sp>
      <p:sp>
        <p:nvSpPr>
          <p:cNvPr id="6" name="Rectangle 5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6666" r="7187" b="35833"/>
          <a:stretch/>
        </p:blipFill>
        <p:spPr>
          <a:xfrm>
            <a:off x="4095747" y="5448193"/>
            <a:ext cx="2514600" cy="599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349" y="1316627"/>
            <a:ext cx="3693322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86" y="1316627"/>
            <a:ext cx="3481753" cy="251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38667" r="47417" b="26333"/>
          <a:stretch/>
        </p:blipFill>
        <p:spPr>
          <a:xfrm>
            <a:off x="202627" y="1316627"/>
            <a:ext cx="337674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57"/>
    </mc:Choice>
    <mc:Fallback xmlns="">
      <p:transition advTm="565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02867" y="4819474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A DJ from each station </a:t>
            </a:r>
          </a:p>
          <a:p>
            <a:pPr algn="ctr"/>
            <a:r>
              <a:rPr lang="en-US" sz="4800" dirty="0" smtClean="0"/>
              <a:t>broadcasts live from the event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" y="1053931"/>
            <a:ext cx="3358157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222" y="1127125"/>
            <a:ext cx="3693322" cy="2514600"/>
          </a:xfrm>
          <a:prstGeom prst="rect">
            <a:avLst/>
          </a:prstGeom>
        </p:spPr>
      </p:pic>
      <p:pic>
        <p:nvPicPr>
          <p:cNvPr id="3" name="Phoenix KNIX-FM Aircheck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27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2083" y="385737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33" y="752455"/>
            <a:ext cx="2091109" cy="31397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00" y="1431925"/>
            <a:ext cx="1905000" cy="1905000"/>
          </a:xfrm>
          <a:prstGeom prst="rect">
            <a:avLst/>
          </a:prstGeom>
        </p:spPr>
      </p:pic>
      <p:pic>
        <p:nvPicPr>
          <p:cNvPr id="12" name="Phoenix KMLE-FM Call In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288" end="24168.77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3732" y="3889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174"/>
    </mc:Choice>
    <mc:Fallback xmlns="">
      <p:transition advTm="19174"/>
    </mc:Fallback>
  </mc:AlternateContent>
  <p:timing>
    <p:tnLst>
      <p:par>
        <p:cTn id="1" dur="indefinite" restart="never" nodeType="tmRoot">
          <p:childTnLst>
            <p:audio>
              <p:cMediaNode vol="86364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playEvt time="9409" objId="3"/>
        <p14:stopEvt time="9477" objId="2"/>
        <p14:stopEvt time="19068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29934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Posted </a:t>
            </a:r>
          </a:p>
          <a:p>
            <a:pPr algn="ctr"/>
            <a:r>
              <a:rPr lang="en-US" sz="4800" dirty="0" smtClean="0"/>
              <a:t>Facebook </a:t>
            </a:r>
          </a:p>
          <a:p>
            <a:pPr algn="ctr"/>
            <a:r>
              <a:rPr lang="en-US" sz="4800" dirty="0" smtClean="0"/>
              <a:t>Live </a:t>
            </a:r>
          </a:p>
          <a:p>
            <a:pPr algn="ctr"/>
            <a:r>
              <a:rPr lang="en-US" sz="4800" dirty="0" smtClean="0"/>
              <a:t>video</a:t>
            </a:r>
          </a:p>
        </p:txBody>
      </p:sp>
      <p:sp>
        <p:nvSpPr>
          <p:cNvPr id="3" name="Rectangle 2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  <p:pic>
        <p:nvPicPr>
          <p:cNvPr id="6" name="Phoenix KMLE-FM Facebook Liv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3870" end="639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332" y="1754832"/>
            <a:ext cx="381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hoenix KMLE-FM Facebook Liv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4">
                  <p14:trim st="88280" end="1136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4454" y="1754832"/>
            <a:ext cx="381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347"/>
    </mc:Choice>
    <mc:Fallback xmlns="">
      <p:transition advTm="25347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12" objId="6"/>
        <p14:playEvt time="11801" objId="7"/>
        <p14:stopEvt time="11912" objId="6"/>
        <p14:stopEvt time="25347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43" y="1811111"/>
            <a:ext cx="11194143" cy="48944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smtClean="0"/>
              <a:t>The Unilever </a:t>
            </a:r>
            <a:r>
              <a:rPr lang="en-US" sz="4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Shopper</a:t>
            </a:r>
            <a:r>
              <a:rPr lang="en-US" sz="4800" smtClean="0">
                <a:solidFill>
                  <a:srgbClr val="7030A0"/>
                </a:solidFill>
              </a:rPr>
              <a:t>2</a:t>
            </a:r>
            <a:r>
              <a:rPr lang="en-US" sz="4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Buyer</a:t>
            </a:r>
            <a:r>
              <a:rPr lang="en-US" sz="4800" smtClean="0"/>
              <a:t> team</a:t>
            </a:r>
          </a:p>
          <a:p>
            <a:pPr marL="0" indent="0" algn="ctr">
              <a:buNone/>
            </a:pPr>
            <a:r>
              <a:rPr lang="en-US" sz="4800" smtClean="0"/>
              <a:t> had a great opportunity</a:t>
            </a:r>
          </a:p>
          <a:p>
            <a:pPr marL="0" indent="0" algn="ctr">
              <a:buNone/>
            </a:pPr>
            <a:endParaRPr lang="en-US" sz="4800" smtClean="0"/>
          </a:p>
          <a:p>
            <a:pPr marL="0" indent="0" algn="ctr">
              <a:buNone/>
            </a:pPr>
            <a:endParaRPr lang="en-US" sz="4800" smtClean="0"/>
          </a:p>
          <a:p>
            <a:pPr marL="0" indent="0" algn="ctr">
              <a:buNone/>
            </a:pPr>
            <a:r>
              <a:rPr lang="en-US" sz="4800" smtClean="0"/>
              <a:t>but not much time</a:t>
            </a:r>
            <a:endParaRPr lang="en-US" sz="4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20" y="3227899"/>
            <a:ext cx="22955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689"/>
    </mc:Choice>
    <mc:Fallback xmlns="">
      <p:transition advTm="468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5639931"/>
            <a:ext cx="1219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Posted on Social Media from the event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26" y="966792"/>
            <a:ext cx="3194581" cy="2060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26" y="3521332"/>
            <a:ext cx="3194581" cy="2118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57" y="1319552"/>
            <a:ext cx="2359356" cy="3572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t="23333" r="44167" b="14286"/>
          <a:stretch/>
        </p:blipFill>
        <p:spPr>
          <a:xfrm>
            <a:off x="703941" y="966792"/>
            <a:ext cx="3690258" cy="42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00"/>
    </mc:Choice>
    <mc:Fallback xmlns="">
      <p:transition advTm="38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t="38267" r="45595" b="25712"/>
          <a:stretch/>
        </p:blipFill>
        <p:spPr>
          <a:xfrm>
            <a:off x="4291763" y="936746"/>
            <a:ext cx="3760307" cy="2816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3" y="1009724"/>
            <a:ext cx="3798277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33" y="936746"/>
            <a:ext cx="3757894" cy="28161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916" y="4766193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And introduced the bands before they played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246743" y="167305"/>
            <a:ext cx="4353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</a:rPr>
              <a:t>But that’s not all…</a:t>
            </a:r>
          </a:p>
        </p:txBody>
      </p:sp>
    </p:spTree>
    <p:extLst>
      <p:ext uri="{BB962C8B-B14F-4D97-AF65-F5344CB8AC3E}">
        <p14:creationId xmlns:p14="http://schemas.microsoft.com/office/powerpoint/2010/main" val="27239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76"/>
    </mc:Choice>
    <mc:Fallback xmlns="">
      <p:transition advTm="337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6450"/>
            <a:ext cx="1219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By using 				</a:t>
            </a:r>
          </a:p>
          <a:p>
            <a:pPr algn="ctr"/>
            <a:r>
              <a:rPr lang="en-US" sz="4400" dirty="0" smtClean="0"/>
              <a:t>the Unilever 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Shopper</a:t>
            </a:r>
            <a:r>
              <a:rPr lang="en-US" sz="4400" dirty="0">
                <a:solidFill>
                  <a:srgbClr val="7030A0"/>
                </a:solidFill>
              </a:rPr>
              <a:t>2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Buyer</a:t>
            </a:r>
            <a:r>
              <a:rPr lang="en-US" sz="4400" dirty="0" smtClean="0"/>
              <a:t> team </a:t>
            </a:r>
          </a:p>
          <a:p>
            <a:pPr algn="ctr"/>
            <a:r>
              <a:rPr lang="en-US" sz="4400" dirty="0" smtClean="0"/>
              <a:t>was able to promote the event </a:t>
            </a:r>
          </a:p>
          <a:p>
            <a:pPr algn="ctr"/>
            <a:r>
              <a:rPr lang="en-US" sz="4400" dirty="0" smtClean="0"/>
              <a:t>directly to the audience</a:t>
            </a:r>
          </a:p>
          <a:p>
            <a:pPr algn="ctr"/>
            <a:r>
              <a:rPr lang="en-US" sz="4400" dirty="0" smtClean="0"/>
              <a:t>most likely to attend </a:t>
            </a:r>
          </a:p>
          <a:p>
            <a:pPr algn="ctr"/>
            <a:r>
              <a:rPr lang="en-US" sz="4400" dirty="0" smtClean="0"/>
              <a:t>via broadcast, digital, social, video</a:t>
            </a:r>
          </a:p>
          <a:p>
            <a:pPr algn="ctr"/>
            <a:r>
              <a:rPr lang="en-US" sz="4400" dirty="0" smtClean="0"/>
              <a:t>and on site event marketing </a:t>
            </a:r>
          </a:p>
          <a:p>
            <a:pPr algn="ctr"/>
            <a:r>
              <a:rPr lang="en-US" sz="4400" dirty="0" smtClean="0"/>
              <a:t>with only two weeks </a:t>
            </a:r>
          </a:p>
          <a:p>
            <a:pPr algn="ctr"/>
            <a:r>
              <a:rPr lang="en-US" sz="4400" dirty="0" smtClean="0"/>
              <a:t>from planning to execution.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94180" y="331766"/>
            <a:ext cx="3829435" cy="705670"/>
            <a:chOff x="464980" y="1898645"/>
            <a:chExt cx="4962143" cy="914400"/>
          </a:xfrm>
        </p:grpSpPr>
        <p:pic>
          <p:nvPicPr>
            <p:cNvPr id="5" name="circle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8574" y="1898645"/>
              <a:ext cx="914400" cy="914400"/>
            </a:xfrm>
            <a:prstGeom prst="rect">
              <a:avLst/>
            </a:prstGeom>
          </p:spPr>
        </p:pic>
        <p:grpSp>
          <p:nvGrpSpPr>
            <p:cNvPr id="6" name="MDS"/>
            <p:cNvGrpSpPr/>
            <p:nvPr/>
          </p:nvGrpSpPr>
          <p:grpSpPr>
            <a:xfrm>
              <a:off x="464980" y="2247811"/>
              <a:ext cx="1943745" cy="216068"/>
              <a:chOff x="566670" y="435864"/>
              <a:chExt cx="1169700" cy="130025"/>
            </a:xfrm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8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9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0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1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3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555994" y="2247811"/>
              <a:ext cx="1871129" cy="216068"/>
              <a:chOff x="3555994" y="2246383"/>
              <a:chExt cx="1871129" cy="216068"/>
            </a:xfrm>
          </p:grpSpPr>
          <p:sp>
            <p:nvSpPr>
              <p:cNvPr id="8" name="Freeform 38"/>
              <p:cNvSpPr>
                <a:spLocks/>
              </p:cNvSpPr>
              <p:nvPr/>
            </p:nvSpPr>
            <p:spPr bwMode="auto">
              <a:xfrm>
                <a:off x="5223332" y="2250066"/>
                <a:ext cx="203791" cy="208702"/>
              </a:xfrm>
              <a:custGeom>
                <a:avLst/>
                <a:gdLst/>
                <a:ahLst/>
                <a:cxnLst>
                  <a:cxn ang="0">
                    <a:pos x="70" y="69"/>
                  </a:cxn>
                  <a:cxn ang="0">
                    <a:pos x="60" y="69"/>
                  </a:cxn>
                  <a:cxn ang="0">
                    <a:pos x="14" y="23"/>
                  </a:cxn>
                  <a:cxn ang="0">
                    <a:pos x="14" y="69"/>
                  </a:cxn>
                  <a:cxn ang="0">
                    <a:pos x="0" y="69"/>
                  </a:cxn>
                  <a:cxn ang="0">
                    <a:pos x="0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3" y="2"/>
                  </a:cxn>
                  <a:cxn ang="0">
                    <a:pos x="56" y="45"/>
                  </a:cxn>
                  <a:cxn ang="0">
                    <a:pos x="56" y="4"/>
                  </a:cxn>
                  <a:cxn ang="0">
                    <a:pos x="60" y="0"/>
                  </a:cxn>
                  <a:cxn ang="0">
                    <a:pos x="65" y="0"/>
                  </a:cxn>
                  <a:cxn ang="0">
                    <a:pos x="70" y="4"/>
                  </a:cxn>
                  <a:cxn ang="0">
                    <a:pos x="70" y="69"/>
                  </a:cxn>
                </a:cxnLst>
                <a:rect l="0" t="0" r="r" b="b"/>
                <a:pathLst>
                  <a:path w="70" h="69">
                    <a:moveTo>
                      <a:pt x="70" y="69"/>
                    </a:moveTo>
                    <a:cubicBezTo>
                      <a:pt x="60" y="69"/>
                      <a:pt x="60" y="69"/>
                      <a:pt x="60" y="69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2" y="1"/>
                      <a:pt x="13" y="2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8" y="0"/>
                      <a:pt x="6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0"/>
                      <a:pt x="70" y="2"/>
                      <a:pt x="70" y="4"/>
                    </a:cubicBezTo>
                    <a:lnTo>
                      <a:pt x="70" y="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39"/>
              <p:cNvSpPr>
                <a:spLocks/>
              </p:cNvSpPr>
              <p:nvPr/>
            </p:nvSpPr>
            <p:spPr bwMode="auto">
              <a:xfrm>
                <a:off x="4914357" y="2250066"/>
                <a:ext cx="40513" cy="208702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69"/>
                  </a:cxn>
                </a:cxnLst>
                <a:rect l="0" t="0" r="r" b="b"/>
                <a:pathLst>
                  <a:path w="14" h="69">
                    <a:moveTo>
                      <a:pt x="0" y="69"/>
                    </a:move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2" y="0"/>
                      <a:pt x="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lnTo>
                      <a:pt x="0" y="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40"/>
              <p:cNvSpPr>
                <a:spLocks noEditPoints="1"/>
              </p:cNvSpPr>
              <p:nvPr/>
            </p:nvSpPr>
            <p:spPr bwMode="auto">
              <a:xfrm>
                <a:off x="3950551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43"/>
              <p:cNvSpPr>
                <a:spLocks/>
              </p:cNvSpPr>
              <p:nvPr/>
            </p:nvSpPr>
            <p:spPr bwMode="auto">
              <a:xfrm>
                <a:off x="4703397" y="2250066"/>
                <a:ext cx="184148" cy="208702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10"/>
                  </a:cxn>
                  <a:cxn ang="0">
                    <a:pos x="3" y="12"/>
                  </a:cxn>
                  <a:cxn ang="0">
                    <a:pos x="25" y="12"/>
                  </a:cxn>
                  <a:cxn ang="0">
                    <a:pos x="25" y="69"/>
                  </a:cxn>
                  <a:cxn ang="0">
                    <a:pos x="39" y="69"/>
                  </a:cxn>
                  <a:cxn ang="0">
                    <a:pos x="39" y="12"/>
                  </a:cxn>
                  <a:cxn ang="0">
                    <a:pos x="60" y="12"/>
                  </a:cxn>
                  <a:cxn ang="0">
                    <a:pos x="63" y="10"/>
                  </a:cxn>
                  <a:cxn ang="0">
                    <a:pos x="63" y="2"/>
                  </a:cxn>
                  <a:cxn ang="0">
                    <a:pos x="60" y="0"/>
                  </a:cxn>
                </a:cxnLst>
                <a:rect l="0" t="0" r="r" b="b"/>
                <a:pathLst>
                  <a:path w="63" h="69">
                    <a:moveTo>
                      <a:pt x="6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2" y="12"/>
                      <a:pt x="3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2" y="12"/>
                      <a:pt x="63" y="12"/>
                      <a:pt x="63" y="10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1"/>
                      <a:pt x="62" y="0"/>
                      <a:pt x="6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4192203" y="2248524"/>
                <a:ext cx="242730" cy="211786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" name="Freeform 18"/>
              <p:cNvSpPr>
                <a:spLocks noEditPoints="1"/>
              </p:cNvSpPr>
              <p:nvPr/>
            </p:nvSpPr>
            <p:spPr bwMode="auto">
              <a:xfrm>
                <a:off x="3742657" y="2248265"/>
                <a:ext cx="181082" cy="212304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58" y="22"/>
                  </a:cxn>
                  <a:cxn ang="0">
                    <a:pos x="30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4"/>
                  </a:cxn>
                  <a:cxn ang="0">
                    <a:pos x="27" y="44"/>
                  </a:cxn>
                  <a:cxn ang="0">
                    <a:pos x="44" y="69"/>
                  </a:cxn>
                  <a:cxn ang="0">
                    <a:pos x="61" y="69"/>
                  </a:cxn>
                  <a:cxn ang="0">
                    <a:pos x="42" y="42"/>
                  </a:cxn>
                  <a:cxn ang="0">
                    <a:pos x="14" y="31"/>
                  </a:cxn>
                  <a:cxn ang="0">
                    <a:pos x="14" y="13"/>
                  </a:cxn>
                  <a:cxn ang="0">
                    <a:pos x="32" y="13"/>
                  </a:cxn>
                  <a:cxn ang="0">
                    <a:pos x="44" y="22"/>
                  </a:cxn>
                  <a:cxn ang="0">
                    <a:pos x="29" y="31"/>
                  </a:cxn>
                  <a:cxn ang="0">
                    <a:pos x="14" y="31"/>
                  </a:cxn>
                </a:cxnLst>
                <a:rect l="0" t="0" r="r" b="b"/>
                <a:pathLst>
                  <a:path w="61" h="69">
                    <a:moveTo>
                      <a:pt x="42" y="42"/>
                    </a:moveTo>
                    <a:cubicBezTo>
                      <a:pt x="53" y="39"/>
                      <a:pt x="58" y="32"/>
                      <a:pt x="58" y="22"/>
                    </a:cubicBezTo>
                    <a:cubicBezTo>
                      <a:pt x="58" y="8"/>
                      <a:pt x="48" y="0"/>
                      <a:pt x="3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61" y="69"/>
                      <a:pt x="61" y="69"/>
                      <a:pt x="61" y="69"/>
                    </a:cubicBezTo>
                    <a:lnTo>
                      <a:pt x="42" y="42"/>
                    </a:lnTo>
                    <a:close/>
                    <a:moveTo>
                      <a:pt x="14" y="31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6" y="13"/>
                      <a:pt x="44" y="14"/>
                      <a:pt x="44" y="22"/>
                    </a:cubicBezTo>
                    <a:cubicBezTo>
                      <a:pt x="44" y="26"/>
                      <a:pt x="42" y="31"/>
                      <a:pt x="29" y="31"/>
                    </a:cubicBezTo>
                    <a:lnTo>
                      <a:pt x="14" y="3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9"/>
              <p:cNvSpPr>
                <a:spLocks noEditPoints="1"/>
              </p:cNvSpPr>
              <p:nvPr/>
            </p:nvSpPr>
            <p:spPr bwMode="auto">
              <a:xfrm>
                <a:off x="3555994" y="2248265"/>
                <a:ext cx="159851" cy="212304"/>
              </a:xfrm>
              <a:custGeom>
                <a:avLst/>
                <a:gdLst/>
                <a:ahLst/>
                <a:cxnLst>
                  <a:cxn ang="0">
                    <a:pos x="36" y="2"/>
                  </a:cxn>
                  <a:cxn ang="0">
                    <a:pos x="23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7"/>
                  </a:cxn>
                  <a:cxn ang="0">
                    <a:pos x="21" y="47"/>
                  </a:cxn>
                  <a:cxn ang="0">
                    <a:pos x="34" y="45"/>
                  </a:cxn>
                  <a:cxn ang="0">
                    <a:pos x="54" y="23"/>
                  </a:cxn>
                  <a:cxn ang="0">
                    <a:pos x="36" y="2"/>
                  </a:cxn>
                  <a:cxn ang="0">
                    <a:pos x="22" y="12"/>
                  </a:cxn>
                  <a:cxn ang="0">
                    <a:pos x="32" y="13"/>
                  </a:cxn>
                  <a:cxn ang="0">
                    <a:pos x="40" y="23"/>
                  </a:cxn>
                  <a:cxn ang="0">
                    <a:pos x="31" y="34"/>
                  </a:cxn>
                  <a:cxn ang="0">
                    <a:pos x="22" y="35"/>
                  </a:cxn>
                  <a:cxn ang="0">
                    <a:pos x="14" y="35"/>
                  </a:cxn>
                  <a:cxn ang="0">
                    <a:pos x="14" y="12"/>
                  </a:cxn>
                  <a:cxn ang="0">
                    <a:pos x="22" y="12"/>
                  </a:cxn>
                </a:cxnLst>
                <a:rect l="0" t="0" r="r" b="b"/>
                <a:pathLst>
                  <a:path w="54" h="69">
                    <a:moveTo>
                      <a:pt x="36" y="2"/>
                    </a:moveTo>
                    <a:cubicBezTo>
                      <a:pt x="32" y="1"/>
                      <a:pt x="28" y="0"/>
                      <a:pt x="2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14" y="49"/>
                      <a:pt x="14" y="47"/>
                    </a:cubicBezTo>
                    <a:cubicBezTo>
                      <a:pt x="16" y="47"/>
                      <a:pt x="21" y="47"/>
                      <a:pt x="21" y="47"/>
                    </a:cubicBezTo>
                    <a:cubicBezTo>
                      <a:pt x="26" y="47"/>
                      <a:pt x="30" y="46"/>
                      <a:pt x="34" y="45"/>
                    </a:cubicBezTo>
                    <a:cubicBezTo>
                      <a:pt x="46" y="43"/>
                      <a:pt x="54" y="35"/>
                      <a:pt x="54" y="23"/>
                    </a:cubicBezTo>
                    <a:cubicBezTo>
                      <a:pt x="54" y="12"/>
                      <a:pt x="47" y="5"/>
                      <a:pt x="36" y="2"/>
                    </a:cubicBezTo>
                    <a:close/>
                    <a:moveTo>
                      <a:pt x="22" y="12"/>
                    </a:moveTo>
                    <a:cubicBezTo>
                      <a:pt x="26" y="12"/>
                      <a:pt x="30" y="12"/>
                      <a:pt x="32" y="13"/>
                    </a:cubicBezTo>
                    <a:cubicBezTo>
                      <a:pt x="38" y="15"/>
                      <a:pt x="40" y="18"/>
                      <a:pt x="40" y="23"/>
                    </a:cubicBezTo>
                    <a:cubicBezTo>
                      <a:pt x="40" y="29"/>
                      <a:pt x="37" y="33"/>
                      <a:pt x="31" y="34"/>
                    </a:cubicBezTo>
                    <a:cubicBezTo>
                      <a:pt x="29" y="35"/>
                      <a:pt x="26" y="35"/>
                      <a:pt x="22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12"/>
                      <a:pt x="14" y="12"/>
                      <a:pt x="14" y="12"/>
                    </a:cubicBezTo>
                    <a:lnTo>
                      <a:pt x="22" y="1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4461745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40"/>
              <p:cNvSpPr>
                <a:spLocks noEditPoints="1"/>
              </p:cNvSpPr>
              <p:nvPr/>
            </p:nvSpPr>
            <p:spPr bwMode="auto">
              <a:xfrm>
                <a:off x="4981682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897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508"/>
    </mc:Choice>
    <mc:Fallback xmlns="">
      <p:transition advTm="1150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14177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/>
              <a:t>50% UNDER BUDGET!!</a:t>
            </a:r>
          </a:p>
          <a:p>
            <a:pPr algn="ctr"/>
            <a:endParaRPr lang="en-US" sz="4800" dirty="0" smtClean="0"/>
          </a:p>
          <a:p>
            <a:pPr algn="ctr"/>
            <a:r>
              <a:rPr lang="en-US" sz="4800" dirty="0" smtClean="0"/>
              <a:t>Radio Promotions </a:t>
            </a:r>
          </a:p>
          <a:p>
            <a:pPr algn="ctr"/>
            <a:r>
              <a:rPr lang="en-US" sz="4800" dirty="0" smtClean="0"/>
              <a:t>were the answer for Unilever</a:t>
            </a:r>
          </a:p>
          <a:p>
            <a:pPr algn="ctr"/>
            <a:endParaRPr lang="en-US" sz="4800" dirty="0" smtClean="0"/>
          </a:p>
          <a:p>
            <a:pPr algn="ctr"/>
            <a:r>
              <a:rPr lang="en-US" sz="4800" dirty="0" smtClean="0"/>
              <a:t>Any questions?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203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04"/>
    </mc:Choice>
    <mc:Fallback xmlns="">
      <p:transition advTm="750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20486" y="2264003"/>
            <a:ext cx="10864152" cy="2001994"/>
            <a:chOff x="464980" y="1898645"/>
            <a:chExt cx="4962143" cy="914400"/>
          </a:xfrm>
        </p:grpSpPr>
        <p:pic>
          <p:nvPicPr>
            <p:cNvPr id="25" name="circle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8574" y="1898645"/>
              <a:ext cx="914400" cy="914400"/>
            </a:xfrm>
            <a:prstGeom prst="rect">
              <a:avLst/>
            </a:prstGeom>
          </p:spPr>
        </p:pic>
        <p:grpSp>
          <p:nvGrpSpPr>
            <p:cNvPr id="26" name="MDS"/>
            <p:cNvGrpSpPr/>
            <p:nvPr/>
          </p:nvGrpSpPr>
          <p:grpSpPr>
            <a:xfrm>
              <a:off x="464980" y="2247811"/>
              <a:ext cx="1943745" cy="216068"/>
              <a:chOff x="566670" y="435864"/>
              <a:chExt cx="1169700" cy="130025"/>
            </a:xfrm>
          </p:grpSpPr>
          <p:sp>
            <p:nvSpPr>
              <p:cNvPr id="37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8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0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1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2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3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4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45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555994" y="2247811"/>
              <a:ext cx="1871129" cy="216068"/>
              <a:chOff x="3555994" y="2246383"/>
              <a:chExt cx="1871129" cy="216068"/>
            </a:xfrm>
          </p:grpSpPr>
          <p:sp>
            <p:nvSpPr>
              <p:cNvPr id="28" name="Freeform 38"/>
              <p:cNvSpPr>
                <a:spLocks/>
              </p:cNvSpPr>
              <p:nvPr/>
            </p:nvSpPr>
            <p:spPr bwMode="auto">
              <a:xfrm>
                <a:off x="5223332" y="2250066"/>
                <a:ext cx="203791" cy="208702"/>
              </a:xfrm>
              <a:custGeom>
                <a:avLst/>
                <a:gdLst/>
                <a:ahLst/>
                <a:cxnLst>
                  <a:cxn ang="0">
                    <a:pos x="70" y="69"/>
                  </a:cxn>
                  <a:cxn ang="0">
                    <a:pos x="60" y="69"/>
                  </a:cxn>
                  <a:cxn ang="0">
                    <a:pos x="14" y="23"/>
                  </a:cxn>
                  <a:cxn ang="0">
                    <a:pos x="14" y="69"/>
                  </a:cxn>
                  <a:cxn ang="0">
                    <a:pos x="0" y="69"/>
                  </a:cxn>
                  <a:cxn ang="0">
                    <a:pos x="0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3" y="2"/>
                  </a:cxn>
                  <a:cxn ang="0">
                    <a:pos x="56" y="45"/>
                  </a:cxn>
                  <a:cxn ang="0">
                    <a:pos x="56" y="4"/>
                  </a:cxn>
                  <a:cxn ang="0">
                    <a:pos x="60" y="0"/>
                  </a:cxn>
                  <a:cxn ang="0">
                    <a:pos x="65" y="0"/>
                  </a:cxn>
                  <a:cxn ang="0">
                    <a:pos x="70" y="4"/>
                  </a:cxn>
                  <a:cxn ang="0">
                    <a:pos x="70" y="69"/>
                  </a:cxn>
                </a:cxnLst>
                <a:rect l="0" t="0" r="r" b="b"/>
                <a:pathLst>
                  <a:path w="70" h="69">
                    <a:moveTo>
                      <a:pt x="70" y="69"/>
                    </a:moveTo>
                    <a:cubicBezTo>
                      <a:pt x="60" y="69"/>
                      <a:pt x="60" y="69"/>
                      <a:pt x="60" y="69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2" y="1"/>
                      <a:pt x="13" y="2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8" y="0"/>
                      <a:pt x="6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0"/>
                      <a:pt x="70" y="2"/>
                      <a:pt x="70" y="4"/>
                    </a:cubicBezTo>
                    <a:lnTo>
                      <a:pt x="70" y="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9"/>
              <p:cNvSpPr>
                <a:spLocks/>
              </p:cNvSpPr>
              <p:nvPr/>
            </p:nvSpPr>
            <p:spPr bwMode="auto">
              <a:xfrm>
                <a:off x="4914357" y="2250066"/>
                <a:ext cx="40513" cy="208702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69"/>
                  </a:cxn>
                </a:cxnLst>
                <a:rect l="0" t="0" r="r" b="b"/>
                <a:pathLst>
                  <a:path w="14" h="69">
                    <a:moveTo>
                      <a:pt x="0" y="69"/>
                    </a:move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2" y="0"/>
                      <a:pt x="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lnTo>
                      <a:pt x="0" y="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40"/>
              <p:cNvSpPr>
                <a:spLocks noEditPoints="1"/>
              </p:cNvSpPr>
              <p:nvPr/>
            </p:nvSpPr>
            <p:spPr bwMode="auto">
              <a:xfrm>
                <a:off x="3950551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43"/>
              <p:cNvSpPr>
                <a:spLocks/>
              </p:cNvSpPr>
              <p:nvPr/>
            </p:nvSpPr>
            <p:spPr bwMode="auto">
              <a:xfrm>
                <a:off x="4703397" y="2250066"/>
                <a:ext cx="184148" cy="208702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10"/>
                  </a:cxn>
                  <a:cxn ang="0">
                    <a:pos x="3" y="12"/>
                  </a:cxn>
                  <a:cxn ang="0">
                    <a:pos x="25" y="12"/>
                  </a:cxn>
                  <a:cxn ang="0">
                    <a:pos x="25" y="69"/>
                  </a:cxn>
                  <a:cxn ang="0">
                    <a:pos x="39" y="69"/>
                  </a:cxn>
                  <a:cxn ang="0">
                    <a:pos x="39" y="12"/>
                  </a:cxn>
                  <a:cxn ang="0">
                    <a:pos x="60" y="12"/>
                  </a:cxn>
                  <a:cxn ang="0">
                    <a:pos x="63" y="10"/>
                  </a:cxn>
                  <a:cxn ang="0">
                    <a:pos x="63" y="2"/>
                  </a:cxn>
                  <a:cxn ang="0">
                    <a:pos x="60" y="0"/>
                  </a:cxn>
                </a:cxnLst>
                <a:rect l="0" t="0" r="r" b="b"/>
                <a:pathLst>
                  <a:path w="63" h="69">
                    <a:moveTo>
                      <a:pt x="6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2" y="12"/>
                      <a:pt x="3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2" y="12"/>
                      <a:pt x="63" y="12"/>
                      <a:pt x="63" y="10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1"/>
                      <a:pt x="62" y="0"/>
                      <a:pt x="6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6"/>
              <p:cNvSpPr>
                <a:spLocks/>
              </p:cNvSpPr>
              <p:nvPr/>
            </p:nvSpPr>
            <p:spPr bwMode="auto">
              <a:xfrm>
                <a:off x="4192203" y="2248524"/>
                <a:ext cx="242730" cy="211786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33" name="Freeform 18"/>
              <p:cNvSpPr>
                <a:spLocks noEditPoints="1"/>
              </p:cNvSpPr>
              <p:nvPr/>
            </p:nvSpPr>
            <p:spPr bwMode="auto">
              <a:xfrm>
                <a:off x="3742657" y="2248265"/>
                <a:ext cx="181082" cy="212304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58" y="22"/>
                  </a:cxn>
                  <a:cxn ang="0">
                    <a:pos x="30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4"/>
                  </a:cxn>
                  <a:cxn ang="0">
                    <a:pos x="27" y="44"/>
                  </a:cxn>
                  <a:cxn ang="0">
                    <a:pos x="44" y="69"/>
                  </a:cxn>
                  <a:cxn ang="0">
                    <a:pos x="61" y="69"/>
                  </a:cxn>
                  <a:cxn ang="0">
                    <a:pos x="42" y="42"/>
                  </a:cxn>
                  <a:cxn ang="0">
                    <a:pos x="14" y="31"/>
                  </a:cxn>
                  <a:cxn ang="0">
                    <a:pos x="14" y="13"/>
                  </a:cxn>
                  <a:cxn ang="0">
                    <a:pos x="32" y="13"/>
                  </a:cxn>
                  <a:cxn ang="0">
                    <a:pos x="44" y="22"/>
                  </a:cxn>
                  <a:cxn ang="0">
                    <a:pos x="29" y="31"/>
                  </a:cxn>
                  <a:cxn ang="0">
                    <a:pos x="14" y="31"/>
                  </a:cxn>
                </a:cxnLst>
                <a:rect l="0" t="0" r="r" b="b"/>
                <a:pathLst>
                  <a:path w="61" h="69">
                    <a:moveTo>
                      <a:pt x="42" y="42"/>
                    </a:moveTo>
                    <a:cubicBezTo>
                      <a:pt x="53" y="39"/>
                      <a:pt x="58" y="32"/>
                      <a:pt x="58" y="22"/>
                    </a:cubicBezTo>
                    <a:cubicBezTo>
                      <a:pt x="58" y="8"/>
                      <a:pt x="48" y="0"/>
                      <a:pt x="3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61" y="69"/>
                      <a:pt x="61" y="69"/>
                      <a:pt x="61" y="69"/>
                    </a:cubicBezTo>
                    <a:lnTo>
                      <a:pt x="42" y="42"/>
                    </a:lnTo>
                    <a:close/>
                    <a:moveTo>
                      <a:pt x="14" y="31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6" y="13"/>
                      <a:pt x="44" y="14"/>
                      <a:pt x="44" y="22"/>
                    </a:cubicBezTo>
                    <a:cubicBezTo>
                      <a:pt x="44" y="26"/>
                      <a:pt x="42" y="31"/>
                      <a:pt x="29" y="31"/>
                    </a:cubicBezTo>
                    <a:lnTo>
                      <a:pt x="14" y="3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9"/>
              <p:cNvSpPr>
                <a:spLocks noEditPoints="1"/>
              </p:cNvSpPr>
              <p:nvPr/>
            </p:nvSpPr>
            <p:spPr bwMode="auto">
              <a:xfrm>
                <a:off x="3555994" y="2248265"/>
                <a:ext cx="159851" cy="212304"/>
              </a:xfrm>
              <a:custGeom>
                <a:avLst/>
                <a:gdLst/>
                <a:ahLst/>
                <a:cxnLst>
                  <a:cxn ang="0">
                    <a:pos x="36" y="2"/>
                  </a:cxn>
                  <a:cxn ang="0">
                    <a:pos x="23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7"/>
                  </a:cxn>
                  <a:cxn ang="0">
                    <a:pos x="21" y="47"/>
                  </a:cxn>
                  <a:cxn ang="0">
                    <a:pos x="34" y="45"/>
                  </a:cxn>
                  <a:cxn ang="0">
                    <a:pos x="54" y="23"/>
                  </a:cxn>
                  <a:cxn ang="0">
                    <a:pos x="36" y="2"/>
                  </a:cxn>
                  <a:cxn ang="0">
                    <a:pos x="22" y="12"/>
                  </a:cxn>
                  <a:cxn ang="0">
                    <a:pos x="32" y="13"/>
                  </a:cxn>
                  <a:cxn ang="0">
                    <a:pos x="40" y="23"/>
                  </a:cxn>
                  <a:cxn ang="0">
                    <a:pos x="31" y="34"/>
                  </a:cxn>
                  <a:cxn ang="0">
                    <a:pos x="22" y="35"/>
                  </a:cxn>
                  <a:cxn ang="0">
                    <a:pos x="14" y="35"/>
                  </a:cxn>
                  <a:cxn ang="0">
                    <a:pos x="14" y="12"/>
                  </a:cxn>
                  <a:cxn ang="0">
                    <a:pos x="22" y="12"/>
                  </a:cxn>
                </a:cxnLst>
                <a:rect l="0" t="0" r="r" b="b"/>
                <a:pathLst>
                  <a:path w="54" h="69">
                    <a:moveTo>
                      <a:pt x="36" y="2"/>
                    </a:moveTo>
                    <a:cubicBezTo>
                      <a:pt x="32" y="1"/>
                      <a:pt x="28" y="0"/>
                      <a:pt x="2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14" y="49"/>
                      <a:pt x="14" y="47"/>
                    </a:cubicBezTo>
                    <a:cubicBezTo>
                      <a:pt x="16" y="47"/>
                      <a:pt x="21" y="47"/>
                      <a:pt x="21" y="47"/>
                    </a:cubicBezTo>
                    <a:cubicBezTo>
                      <a:pt x="26" y="47"/>
                      <a:pt x="30" y="46"/>
                      <a:pt x="34" y="45"/>
                    </a:cubicBezTo>
                    <a:cubicBezTo>
                      <a:pt x="46" y="43"/>
                      <a:pt x="54" y="35"/>
                      <a:pt x="54" y="23"/>
                    </a:cubicBezTo>
                    <a:cubicBezTo>
                      <a:pt x="54" y="12"/>
                      <a:pt x="47" y="5"/>
                      <a:pt x="36" y="2"/>
                    </a:cubicBezTo>
                    <a:close/>
                    <a:moveTo>
                      <a:pt x="22" y="12"/>
                    </a:moveTo>
                    <a:cubicBezTo>
                      <a:pt x="26" y="12"/>
                      <a:pt x="30" y="12"/>
                      <a:pt x="32" y="13"/>
                    </a:cubicBezTo>
                    <a:cubicBezTo>
                      <a:pt x="38" y="15"/>
                      <a:pt x="40" y="18"/>
                      <a:pt x="40" y="23"/>
                    </a:cubicBezTo>
                    <a:cubicBezTo>
                      <a:pt x="40" y="29"/>
                      <a:pt x="37" y="33"/>
                      <a:pt x="31" y="34"/>
                    </a:cubicBezTo>
                    <a:cubicBezTo>
                      <a:pt x="29" y="35"/>
                      <a:pt x="26" y="35"/>
                      <a:pt x="22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12"/>
                      <a:pt x="14" y="12"/>
                      <a:pt x="14" y="12"/>
                    </a:cubicBezTo>
                    <a:lnTo>
                      <a:pt x="22" y="1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40"/>
              <p:cNvSpPr>
                <a:spLocks noEditPoints="1"/>
              </p:cNvSpPr>
              <p:nvPr/>
            </p:nvSpPr>
            <p:spPr bwMode="auto">
              <a:xfrm>
                <a:off x="4461745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40"/>
              <p:cNvSpPr>
                <a:spLocks noEditPoints="1"/>
              </p:cNvSpPr>
              <p:nvPr/>
            </p:nvSpPr>
            <p:spPr bwMode="auto">
              <a:xfrm>
                <a:off x="4981682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82"/>
    </mc:Choice>
    <mc:Fallback xmlns="">
      <p:transition advTm="368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761164"/>
            <a:ext cx="1219199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To celebrate 			“Personal Care Week”</a:t>
            </a:r>
          </a:p>
          <a:p>
            <a:pPr algn="ctr"/>
            <a:r>
              <a:rPr lang="en-US" sz="4800" dirty="0" smtClean="0"/>
              <a:t> </a:t>
            </a:r>
          </a:p>
          <a:p>
            <a:pPr algn="ctr"/>
            <a:r>
              <a:rPr lang="en-US" sz="4800" dirty="0" smtClean="0"/>
              <a:t>Unilever’s	 		Brand was bringing</a:t>
            </a:r>
          </a:p>
          <a:p>
            <a:pPr algn="ctr"/>
            <a:r>
              <a:rPr lang="en-US" sz="4800" dirty="0" smtClean="0"/>
              <a:t>free concerts to 			Parking lots </a:t>
            </a:r>
          </a:p>
          <a:p>
            <a:pPr algn="ctr"/>
            <a:r>
              <a:rPr lang="en-US" sz="4800" dirty="0" smtClean="0"/>
              <a:t>in Phoenix and Springfield IL</a:t>
            </a:r>
          </a:p>
          <a:p>
            <a:pPr algn="ctr"/>
            <a:endParaRPr lang="en-US" sz="4800" b="1" dirty="0"/>
          </a:p>
          <a:p>
            <a:pPr algn="ctr"/>
            <a:r>
              <a:rPr lang="en-US" sz="6000" b="1" dirty="0" smtClean="0"/>
              <a:t>IN ONLY TWO WEEKS</a:t>
            </a:r>
            <a:endParaRPr lang="en-US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33947" r="5526" b="33947"/>
          <a:stretch/>
        </p:blipFill>
        <p:spPr>
          <a:xfrm>
            <a:off x="3785935" y="916054"/>
            <a:ext cx="2264375" cy="616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07" y="2435494"/>
            <a:ext cx="1658910" cy="453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33947" r="5526" b="33947"/>
          <a:stretch/>
        </p:blipFill>
        <p:spPr>
          <a:xfrm>
            <a:off x="5483960" y="3107051"/>
            <a:ext cx="2264375" cy="6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42"/>
    </mc:Choice>
    <mc:Fallback xmlns="">
      <p:transition advTm="704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1905650"/>
            <a:ext cx="2352675" cy="351472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02" y="2046552"/>
            <a:ext cx="3169783" cy="2991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2" y="453118"/>
            <a:ext cx="2973160" cy="1677395"/>
          </a:xfrm>
          <a:prstGeom prst="ellipse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504424"/>
            <a:ext cx="6368499" cy="135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4800" dirty="0" smtClean="0"/>
              <a:t>Dan + Shay</a:t>
            </a:r>
          </a:p>
          <a:p>
            <a:pPr algn="ctr">
              <a:lnSpc>
                <a:spcPct val="85000"/>
              </a:lnSpc>
            </a:pPr>
            <a:r>
              <a:rPr lang="en-US" sz="4800" dirty="0" smtClean="0"/>
              <a:t>Scottsdale AZ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6368499" y="5504424"/>
            <a:ext cx="5771915" cy="135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4800" dirty="0" smtClean="0"/>
              <a:t>Chris Lane</a:t>
            </a:r>
          </a:p>
          <a:p>
            <a:pPr algn="ctr">
              <a:lnSpc>
                <a:spcPct val="85000"/>
              </a:lnSpc>
            </a:pPr>
            <a:r>
              <a:rPr lang="en-US" sz="4800" dirty="0" smtClean="0"/>
              <a:t>Springfield IL</a:t>
            </a:r>
            <a:endParaRPr lang="en-US" sz="4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60" y="659984"/>
            <a:ext cx="3716284" cy="2773136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82" y="1650881"/>
            <a:ext cx="2809875" cy="375285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13" y="3298465"/>
            <a:ext cx="3374572" cy="230830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15" y="0"/>
            <a:ext cx="2332409" cy="23246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47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650"/>
    </mc:Choice>
    <mc:Fallback xmlns="">
      <p:transition advTm="665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44" y="2545080"/>
            <a:ext cx="6467856" cy="43129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71445" y="1893598"/>
            <a:ext cx="7867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But what good was that </a:t>
            </a:r>
          </a:p>
          <a:p>
            <a:pPr algn="ctr"/>
            <a:r>
              <a:rPr lang="en-US" sz="4800" dirty="0" smtClean="0"/>
              <a:t>if no one knew about it?</a:t>
            </a:r>
          </a:p>
        </p:txBody>
      </p:sp>
    </p:spTree>
    <p:extLst>
      <p:ext uri="{BB962C8B-B14F-4D97-AF65-F5344CB8AC3E}">
        <p14:creationId xmlns:p14="http://schemas.microsoft.com/office/powerpoint/2010/main" val="227252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81"/>
    </mc:Choice>
    <mc:Fallback xmlns="">
      <p:transition advTm="348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002" y="2608105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Music was the focus</a:t>
            </a:r>
          </a:p>
          <a:p>
            <a:pPr algn="ctr"/>
            <a:endParaRPr lang="en-US" sz="4800" dirty="0" smtClean="0"/>
          </a:p>
          <a:p>
            <a:pPr algn="ctr"/>
            <a:r>
              <a:rPr lang="en-US" sz="4800" dirty="0" smtClean="0"/>
              <a:t>Radio was the right place for the message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998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17"/>
    </mc:Choice>
    <mc:Fallback xmlns="">
      <p:transition advTm="401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9132004" y="0"/>
            <a:ext cx="3059996" cy="28575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angle 3"/>
          <p:cNvSpPr/>
          <p:nvPr/>
        </p:nvSpPr>
        <p:spPr>
          <a:xfrm>
            <a:off x="0" y="2228334"/>
            <a:ext cx="111823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But it was past the deadline </a:t>
            </a:r>
          </a:p>
          <a:p>
            <a:pPr algn="ctr"/>
            <a:r>
              <a:rPr lang="en-US" sz="4800" dirty="0" smtClean="0"/>
              <a:t>to place spot radio</a:t>
            </a:r>
          </a:p>
          <a:p>
            <a:pPr algn="ctr"/>
            <a:endParaRPr lang="en-US" sz="4800" dirty="0" smtClean="0"/>
          </a:p>
          <a:p>
            <a:pPr algn="ctr"/>
            <a:r>
              <a:rPr lang="en-US" sz="4800" dirty="0" smtClean="0"/>
              <a:t>What was the 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Shopper</a:t>
            </a:r>
            <a:r>
              <a:rPr lang="en-US" sz="4800" dirty="0" smtClean="0">
                <a:solidFill>
                  <a:srgbClr val="7030A0"/>
                </a:solidFill>
              </a:rPr>
              <a:t>2</a:t>
            </a:r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Buyer</a:t>
            </a:r>
            <a:r>
              <a:rPr lang="en-US" sz="4800" dirty="0" smtClean="0"/>
              <a:t> team to do?</a:t>
            </a:r>
          </a:p>
        </p:txBody>
      </p:sp>
    </p:spTree>
    <p:extLst>
      <p:ext uri="{BB962C8B-B14F-4D97-AF65-F5344CB8AC3E}">
        <p14:creationId xmlns:p14="http://schemas.microsoft.com/office/powerpoint/2010/main" val="283773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969"/>
    </mc:Choice>
    <mc:Fallback xmlns="">
      <p:transition advTm="596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255023"/>
            <a:ext cx="54772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They contacted</a:t>
            </a:r>
            <a:endParaRPr lang="en-US" sz="4800" dirty="0"/>
          </a:p>
        </p:txBody>
      </p:sp>
      <p:grpSp>
        <p:nvGrpSpPr>
          <p:cNvPr id="3" name="Group 2"/>
          <p:cNvGrpSpPr/>
          <p:nvPr/>
        </p:nvGrpSpPr>
        <p:grpSpPr>
          <a:xfrm>
            <a:off x="5021740" y="3075045"/>
            <a:ext cx="6462898" cy="1190952"/>
            <a:chOff x="464980" y="1898645"/>
            <a:chExt cx="4962143" cy="914400"/>
          </a:xfrm>
        </p:grpSpPr>
        <p:pic>
          <p:nvPicPr>
            <p:cNvPr id="5" name="circle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8574" y="1898645"/>
              <a:ext cx="914400" cy="914400"/>
            </a:xfrm>
            <a:prstGeom prst="rect">
              <a:avLst/>
            </a:prstGeom>
          </p:spPr>
        </p:pic>
        <p:grpSp>
          <p:nvGrpSpPr>
            <p:cNvPr id="6" name="MDS"/>
            <p:cNvGrpSpPr/>
            <p:nvPr/>
          </p:nvGrpSpPr>
          <p:grpSpPr>
            <a:xfrm>
              <a:off x="464980" y="2247811"/>
              <a:ext cx="1943745" cy="216068"/>
              <a:chOff x="566670" y="435864"/>
              <a:chExt cx="1169700" cy="130025"/>
            </a:xfrm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8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9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0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1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3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555994" y="2247811"/>
              <a:ext cx="1871129" cy="216068"/>
              <a:chOff x="3555994" y="2246383"/>
              <a:chExt cx="1871129" cy="216068"/>
            </a:xfrm>
          </p:grpSpPr>
          <p:sp>
            <p:nvSpPr>
              <p:cNvPr id="8" name="Freeform 38"/>
              <p:cNvSpPr>
                <a:spLocks/>
              </p:cNvSpPr>
              <p:nvPr/>
            </p:nvSpPr>
            <p:spPr bwMode="auto">
              <a:xfrm>
                <a:off x="5223332" y="2250066"/>
                <a:ext cx="203791" cy="208702"/>
              </a:xfrm>
              <a:custGeom>
                <a:avLst/>
                <a:gdLst/>
                <a:ahLst/>
                <a:cxnLst>
                  <a:cxn ang="0">
                    <a:pos x="70" y="69"/>
                  </a:cxn>
                  <a:cxn ang="0">
                    <a:pos x="60" y="69"/>
                  </a:cxn>
                  <a:cxn ang="0">
                    <a:pos x="14" y="23"/>
                  </a:cxn>
                  <a:cxn ang="0">
                    <a:pos x="14" y="69"/>
                  </a:cxn>
                  <a:cxn ang="0">
                    <a:pos x="0" y="69"/>
                  </a:cxn>
                  <a:cxn ang="0">
                    <a:pos x="0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3" y="2"/>
                  </a:cxn>
                  <a:cxn ang="0">
                    <a:pos x="56" y="45"/>
                  </a:cxn>
                  <a:cxn ang="0">
                    <a:pos x="56" y="4"/>
                  </a:cxn>
                  <a:cxn ang="0">
                    <a:pos x="60" y="0"/>
                  </a:cxn>
                  <a:cxn ang="0">
                    <a:pos x="65" y="0"/>
                  </a:cxn>
                  <a:cxn ang="0">
                    <a:pos x="70" y="4"/>
                  </a:cxn>
                  <a:cxn ang="0">
                    <a:pos x="70" y="69"/>
                  </a:cxn>
                </a:cxnLst>
                <a:rect l="0" t="0" r="r" b="b"/>
                <a:pathLst>
                  <a:path w="70" h="69">
                    <a:moveTo>
                      <a:pt x="70" y="69"/>
                    </a:moveTo>
                    <a:cubicBezTo>
                      <a:pt x="60" y="69"/>
                      <a:pt x="60" y="69"/>
                      <a:pt x="60" y="69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2" y="1"/>
                      <a:pt x="13" y="2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8" y="0"/>
                      <a:pt x="6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0"/>
                      <a:pt x="70" y="2"/>
                      <a:pt x="70" y="4"/>
                    </a:cubicBezTo>
                    <a:lnTo>
                      <a:pt x="70" y="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39"/>
              <p:cNvSpPr>
                <a:spLocks/>
              </p:cNvSpPr>
              <p:nvPr/>
            </p:nvSpPr>
            <p:spPr bwMode="auto">
              <a:xfrm>
                <a:off x="4914357" y="2250066"/>
                <a:ext cx="40513" cy="208702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69"/>
                  </a:cxn>
                </a:cxnLst>
                <a:rect l="0" t="0" r="r" b="b"/>
                <a:pathLst>
                  <a:path w="14" h="69">
                    <a:moveTo>
                      <a:pt x="0" y="69"/>
                    </a:move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2" y="0"/>
                      <a:pt x="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lnTo>
                      <a:pt x="0" y="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40"/>
              <p:cNvSpPr>
                <a:spLocks noEditPoints="1"/>
              </p:cNvSpPr>
              <p:nvPr/>
            </p:nvSpPr>
            <p:spPr bwMode="auto">
              <a:xfrm>
                <a:off x="3950551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43"/>
              <p:cNvSpPr>
                <a:spLocks/>
              </p:cNvSpPr>
              <p:nvPr/>
            </p:nvSpPr>
            <p:spPr bwMode="auto">
              <a:xfrm>
                <a:off x="4703397" y="2250066"/>
                <a:ext cx="184148" cy="208702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10"/>
                  </a:cxn>
                  <a:cxn ang="0">
                    <a:pos x="3" y="12"/>
                  </a:cxn>
                  <a:cxn ang="0">
                    <a:pos x="25" y="12"/>
                  </a:cxn>
                  <a:cxn ang="0">
                    <a:pos x="25" y="69"/>
                  </a:cxn>
                  <a:cxn ang="0">
                    <a:pos x="39" y="69"/>
                  </a:cxn>
                  <a:cxn ang="0">
                    <a:pos x="39" y="12"/>
                  </a:cxn>
                  <a:cxn ang="0">
                    <a:pos x="60" y="12"/>
                  </a:cxn>
                  <a:cxn ang="0">
                    <a:pos x="63" y="10"/>
                  </a:cxn>
                  <a:cxn ang="0">
                    <a:pos x="63" y="2"/>
                  </a:cxn>
                  <a:cxn ang="0">
                    <a:pos x="60" y="0"/>
                  </a:cxn>
                </a:cxnLst>
                <a:rect l="0" t="0" r="r" b="b"/>
                <a:pathLst>
                  <a:path w="63" h="69">
                    <a:moveTo>
                      <a:pt x="6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2" y="12"/>
                      <a:pt x="3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2" y="12"/>
                      <a:pt x="63" y="12"/>
                      <a:pt x="63" y="10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1"/>
                      <a:pt x="62" y="0"/>
                      <a:pt x="6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4192203" y="2248524"/>
                <a:ext cx="242730" cy="211786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3" name="Freeform 18"/>
              <p:cNvSpPr>
                <a:spLocks noEditPoints="1"/>
              </p:cNvSpPr>
              <p:nvPr/>
            </p:nvSpPr>
            <p:spPr bwMode="auto">
              <a:xfrm>
                <a:off x="3742657" y="2248265"/>
                <a:ext cx="181082" cy="212304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58" y="22"/>
                  </a:cxn>
                  <a:cxn ang="0">
                    <a:pos x="30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4"/>
                  </a:cxn>
                  <a:cxn ang="0">
                    <a:pos x="27" y="44"/>
                  </a:cxn>
                  <a:cxn ang="0">
                    <a:pos x="44" y="69"/>
                  </a:cxn>
                  <a:cxn ang="0">
                    <a:pos x="61" y="69"/>
                  </a:cxn>
                  <a:cxn ang="0">
                    <a:pos x="42" y="42"/>
                  </a:cxn>
                  <a:cxn ang="0">
                    <a:pos x="14" y="31"/>
                  </a:cxn>
                  <a:cxn ang="0">
                    <a:pos x="14" y="13"/>
                  </a:cxn>
                  <a:cxn ang="0">
                    <a:pos x="32" y="13"/>
                  </a:cxn>
                  <a:cxn ang="0">
                    <a:pos x="44" y="22"/>
                  </a:cxn>
                  <a:cxn ang="0">
                    <a:pos x="29" y="31"/>
                  </a:cxn>
                  <a:cxn ang="0">
                    <a:pos x="14" y="31"/>
                  </a:cxn>
                </a:cxnLst>
                <a:rect l="0" t="0" r="r" b="b"/>
                <a:pathLst>
                  <a:path w="61" h="69">
                    <a:moveTo>
                      <a:pt x="42" y="42"/>
                    </a:moveTo>
                    <a:cubicBezTo>
                      <a:pt x="53" y="39"/>
                      <a:pt x="58" y="32"/>
                      <a:pt x="58" y="22"/>
                    </a:cubicBezTo>
                    <a:cubicBezTo>
                      <a:pt x="58" y="8"/>
                      <a:pt x="48" y="0"/>
                      <a:pt x="3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61" y="69"/>
                      <a:pt x="61" y="69"/>
                      <a:pt x="61" y="69"/>
                    </a:cubicBezTo>
                    <a:lnTo>
                      <a:pt x="42" y="42"/>
                    </a:lnTo>
                    <a:close/>
                    <a:moveTo>
                      <a:pt x="14" y="31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6" y="13"/>
                      <a:pt x="44" y="14"/>
                      <a:pt x="44" y="22"/>
                    </a:cubicBezTo>
                    <a:cubicBezTo>
                      <a:pt x="44" y="26"/>
                      <a:pt x="42" y="31"/>
                      <a:pt x="29" y="31"/>
                    </a:cubicBezTo>
                    <a:lnTo>
                      <a:pt x="14" y="3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9"/>
              <p:cNvSpPr>
                <a:spLocks noEditPoints="1"/>
              </p:cNvSpPr>
              <p:nvPr/>
            </p:nvSpPr>
            <p:spPr bwMode="auto">
              <a:xfrm>
                <a:off x="3555994" y="2248265"/>
                <a:ext cx="159851" cy="212304"/>
              </a:xfrm>
              <a:custGeom>
                <a:avLst/>
                <a:gdLst/>
                <a:ahLst/>
                <a:cxnLst>
                  <a:cxn ang="0">
                    <a:pos x="36" y="2"/>
                  </a:cxn>
                  <a:cxn ang="0">
                    <a:pos x="23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7"/>
                  </a:cxn>
                  <a:cxn ang="0">
                    <a:pos x="21" y="47"/>
                  </a:cxn>
                  <a:cxn ang="0">
                    <a:pos x="34" y="45"/>
                  </a:cxn>
                  <a:cxn ang="0">
                    <a:pos x="54" y="23"/>
                  </a:cxn>
                  <a:cxn ang="0">
                    <a:pos x="36" y="2"/>
                  </a:cxn>
                  <a:cxn ang="0">
                    <a:pos x="22" y="12"/>
                  </a:cxn>
                  <a:cxn ang="0">
                    <a:pos x="32" y="13"/>
                  </a:cxn>
                  <a:cxn ang="0">
                    <a:pos x="40" y="23"/>
                  </a:cxn>
                  <a:cxn ang="0">
                    <a:pos x="31" y="34"/>
                  </a:cxn>
                  <a:cxn ang="0">
                    <a:pos x="22" y="35"/>
                  </a:cxn>
                  <a:cxn ang="0">
                    <a:pos x="14" y="35"/>
                  </a:cxn>
                  <a:cxn ang="0">
                    <a:pos x="14" y="12"/>
                  </a:cxn>
                  <a:cxn ang="0">
                    <a:pos x="22" y="12"/>
                  </a:cxn>
                </a:cxnLst>
                <a:rect l="0" t="0" r="r" b="b"/>
                <a:pathLst>
                  <a:path w="54" h="69">
                    <a:moveTo>
                      <a:pt x="36" y="2"/>
                    </a:moveTo>
                    <a:cubicBezTo>
                      <a:pt x="32" y="1"/>
                      <a:pt x="28" y="0"/>
                      <a:pt x="2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14" y="49"/>
                      <a:pt x="14" y="47"/>
                    </a:cubicBezTo>
                    <a:cubicBezTo>
                      <a:pt x="16" y="47"/>
                      <a:pt x="21" y="47"/>
                      <a:pt x="21" y="47"/>
                    </a:cubicBezTo>
                    <a:cubicBezTo>
                      <a:pt x="26" y="47"/>
                      <a:pt x="30" y="46"/>
                      <a:pt x="34" y="45"/>
                    </a:cubicBezTo>
                    <a:cubicBezTo>
                      <a:pt x="46" y="43"/>
                      <a:pt x="54" y="35"/>
                      <a:pt x="54" y="23"/>
                    </a:cubicBezTo>
                    <a:cubicBezTo>
                      <a:pt x="54" y="12"/>
                      <a:pt x="47" y="5"/>
                      <a:pt x="36" y="2"/>
                    </a:cubicBezTo>
                    <a:close/>
                    <a:moveTo>
                      <a:pt x="22" y="12"/>
                    </a:moveTo>
                    <a:cubicBezTo>
                      <a:pt x="26" y="12"/>
                      <a:pt x="30" y="12"/>
                      <a:pt x="32" y="13"/>
                    </a:cubicBezTo>
                    <a:cubicBezTo>
                      <a:pt x="38" y="15"/>
                      <a:pt x="40" y="18"/>
                      <a:pt x="40" y="23"/>
                    </a:cubicBezTo>
                    <a:cubicBezTo>
                      <a:pt x="40" y="29"/>
                      <a:pt x="37" y="33"/>
                      <a:pt x="31" y="34"/>
                    </a:cubicBezTo>
                    <a:cubicBezTo>
                      <a:pt x="29" y="35"/>
                      <a:pt x="26" y="35"/>
                      <a:pt x="22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12"/>
                      <a:pt x="14" y="12"/>
                      <a:pt x="14" y="12"/>
                    </a:cubicBezTo>
                    <a:lnTo>
                      <a:pt x="22" y="1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4461745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40"/>
              <p:cNvSpPr>
                <a:spLocks noEditPoints="1"/>
              </p:cNvSpPr>
              <p:nvPr/>
            </p:nvSpPr>
            <p:spPr bwMode="auto">
              <a:xfrm>
                <a:off x="4981682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15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85"/>
    </mc:Choice>
    <mc:Fallback xmlns="">
      <p:transition advTm="378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0009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In just two days</a:t>
            </a:r>
          </a:p>
          <a:p>
            <a:pPr algn="ctr"/>
            <a:r>
              <a:rPr lang="en-US" sz="4800" dirty="0" smtClean="0"/>
              <a:t> </a:t>
            </a:r>
          </a:p>
          <a:p>
            <a:pPr algn="ctr"/>
            <a:endParaRPr lang="en-US" sz="4800" dirty="0" smtClean="0"/>
          </a:p>
          <a:p>
            <a:pPr algn="ctr"/>
            <a:r>
              <a:rPr lang="en-US" sz="4800" dirty="0" smtClean="0"/>
              <a:t>found multiple stations to do a “remote” from onsite for the concert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6865793" y="6100378"/>
            <a:ext cx="492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Good!  People will hear about it!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3033226" y="1013791"/>
            <a:ext cx="6517849" cy="1201078"/>
            <a:chOff x="464980" y="1898645"/>
            <a:chExt cx="4962143" cy="914400"/>
          </a:xfrm>
        </p:grpSpPr>
        <p:pic>
          <p:nvPicPr>
            <p:cNvPr id="88" name="circle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8574" y="1898645"/>
              <a:ext cx="914400" cy="914400"/>
            </a:xfrm>
            <a:prstGeom prst="rect">
              <a:avLst/>
            </a:prstGeom>
          </p:spPr>
        </p:pic>
        <p:grpSp>
          <p:nvGrpSpPr>
            <p:cNvPr id="89" name="MDS"/>
            <p:cNvGrpSpPr/>
            <p:nvPr/>
          </p:nvGrpSpPr>
          <p:grpSpPr>
            <a:xfrm>
              <a:off x="464980" y="2247811"/>
              <a:ext cx="1943745" cy="216068"/>
              <a:chOff x="566670" y="435864"/>
              <a:chExt cx="1169700" cy="130025"/>
            </a:xfrm>
          </p:grpSpPr>
          <p:sp>
            <p:nvSpPr>
              <p:cNvPr id="100" name="Freeform 6"/>
              <p:cNvSpPr>
                <a:spLocks/>
              </p:cNvSpPr>
              <p:nvPr/>
            </p:nvSpPr>
            <p:spPr bwMode="auto">
              <a:xfrm>
                <a:off x="566670" y="437296"/>
                <a:ext cx="146069" cy="127448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1" name="Freeform 7"/>
              <p:cNvSpPr>
                <a:spLocks noEditPoints="1"/>
              </p:cNvSpPr>
              <p:nvPr/>
            </p:nvSpPr>
            <p:spPr bwMode="auto">
              <a:xfrm>
                <a:off x="1350862" y="436723"/>
                <a:ext cx="146069" cy="128020"/>
              </a:xfrm>
              <a:custGeom>
                <a:avLst/>
                <a:gdLst>
                  <a:gd name="T0" fmla="*/ 0 w 216"/>
                  <a:gd name="T1" fmla="*/ 189 h 189"/>
                  <a:gd name="T2" fmla="*/ 42 w 216"/>
                  <a:gd name="T3" fmla="*/ 189 h 189"/>
                  <a:gd name="T4" fmla="*/ 66 w 216"/>
                  <a:gd name="T5" fmla="*/ 138 h 189"/>
                  <a:gd name="T6" fmla="*/ 148 w 216"/>
                  <a:gd name="T7" fmla="*/ 138 h 189"/>
                  <a:gd name="T8" fmla="*/ 174 w 216"/>
                  <a:gd name="T9" fmla="*/ 189 h 189"/>
                  <a:gd name="T10" fmla="*/ 216 w 216"/>
                  <a:gd name="T11" fmla="*/ 189 h 189"/>
                  <a:gd name="T12" fmla="*/ 124 w 216"/>
                  <a:gd name="T13" fmla="*/ 9 h 189"/>
                  <a:gd name="T14" fmla="*/ 106 w 216"/>
                  <a:gd name="T15" fmla="*/ 0 h 189"/>
                  <a:gd name="T16" fmla="*/ 106 w 216"/>
                  <a:gd name="T17" fmla="*/ 0 h 189"/>
                  <a:gd name="T18" fmla="*/ 89 w 216"/>
                  <a:gd name="T19" fmla="*/ 9 h 189"/>
                  <a:gd name="T20" fmla="*/ 0 w 216"/>
                  <a:gd name="T21" fmla="*/ 189 h 189"/>
                  <a:gd name="T22" fmla="*/ 106 w 216"/>
                  <a:gd name="T23" fmla="*/ 55 h 189"/>
                  <a:gd name="T24" fmla="*/ 133 w 216"/>
                  <a:gd name="T25" fmla="*/ 108 h 189"/>
                  <a:gd name="T26" fmla="*/ 81 w 216"/>
                  <a:gd name="T27" fmla="*/ 108 h 189"/>
                  <a:gd name="T28" fmla="*/ 106 w 216"/>
                  <a:gd name="T29" fmla="*/ 5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6" h="189">
                    <a:moveTo>
                      <a:pt x="0" y="189"/>
                    </a:moveTo>
                    <a:cubicBezTo>
                      <a:pt x="42" y="189"/>
                      <a:pt x="42" y="189"/>
                      <a:pt x="42" y="189"/>
                    </a:cubicBezTo>
                    <a:cubicBezTo>
                      <a:pt x="66" y="138"/>
                      <a:pt x="66" y="138"/>
                      <a:pt x="66" y="138"/>
                    </a:cubicBezTo>
                    <a:cubicBezTo>
                      <a:pt x="148" y="138"/>
                      <a:pt x="148" y="138"/>
                      <a:pt x="148" y="138"/>
                    </a:cubicBezTo>
                    <a:cubicBezTo>
                      <a:pt x="174" y="189"/>
                      <a:pt x="174" y="189"/>
                      <a:pt x="174" y="189"/>
                    </a:cubicBezTo>
                    <a:cubicBezTo>
                      <a:pt x="216" y="189"/>
                      <a:pt x="216" y="189"/>
                      <a:pt x="216" y="18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0" y="3"/>
                      <a:pt x="114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99" y="0"/>
                      <a:pt x="93" y="3"/>
                      <a:pt x="89" y="9"/>
                    </a:cubicBezTo>
                    <a:lnTo>
                      <a:pt x="0" y="189"/>
                    </a:lnTo>
                    <a:close/>
                    <a:moveTo>
                      <a:pt x="106" y="55"/>
                    </a:moveTo>
                    <a:cubicBezTo>
                      <a:pt x="133" y="108"/>
                      <a:pt x="133" y="108"/>
                      <a:pt x="133" y="108"/>
                    </a:cubicBezTo>
                    <a:cubicBezTo>
                      <a:pt x="81" y="108"/>
                      <a:pt x="81" y="108"/>
                      <a:pt x="81" y="108"/>
                    </a:cubicBezTo>
                    <a:lnTo>
                      <a:pt x="106" y="5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2" name="Freeform 8"/>
              <p:cNvSpPr>
                <a:spLocks/>
              </p:cNvSpPr>
              <p:nvPr/>
            </p:nvSpPr>
            <p:spPr bwMode="auto">
              <a:xfrm>
                <a:off x="789211" y="437296"/>
                <a:ext cx="128598" cy="127448"/>
              </a:xfrm>
              <a:custGeom>
                <a:avLst/>
                <a:gdLst>
                  <a:gd name="T0" fmla="*/ 190 w 190"/>
                  <a:gd name="T1" fmla="*/ 188 h 188"/>
                  <a:gd name="T2" fmla="*/ 163 w 190"/>
                  <a:gd name="T3" fmla="*/ 188 h 188"/>
                  <a:gd name="T4" fmla="*/ 38 w 190"/>
                  <a:gd name="T5" fmla="*/ 62 h 188"/>
                  <a:gd name="T6" fmla="*/ 38 w 190"/>
                  <a:gd name="T7" fmla="*/ 188 h 188"/>
                  <a:gd name="T8" fmla="*/ 0 w 190"/>
                  <a:gd name="T9" fmla="*/ 188 h 188"/>
                  <a:gd name="T10" fmla="*/ 0 w 190"/>
                  <a:gd name="T11" fmla="*/ 20 h 188"/>
                  <a:gd name="T12" fmla="*/ 21 w 190"/>
                  <a:gd name="T13" fmla="*/ 0 h 188"/>
                  <a:gd name="T14" fmla="*/ 21 w 190"/>
                  <a:gd name="T15" fmla="*/ 0 h 188"/>
                  <a:gd name="T16" fmla="*/ 36 w 190"/>
                  <a:gd name="T17" fmla="*/ 6 h 188"/>
                  <a:gd name="T18" fmla="*/ 152 w 190"/>
                  <a:gd name="T19" fmla="*/ 123 h 188"/>
                  <a:gd name="T20" fmla="*/ 152 w 190"/>
                  <a:gd name="T21" fmla="*/ 12 h 188"/>
                  <a:gd name="T22" fmla="*/ 165 w 190"/>
                  <a:gd name="T23" fmla="*/ 0 h 188"/>
                  <a:gd name="T24" fmla="*/ 178 w 190"/>
                  <a:gd name="T25" fmla="*/ 0 h 188"/>
                  <a:gd name="T26" fmla="*/ 190 w 190"/>
                  <a:gd name="T27" fmla="*/ 12 h 188"/>
                  <a:gd name="T28" fmla="*/ 190 w 190"/>
                  <a:gd name="T29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0" h="188">
                    <a:moveTo>
                      <a:pt x="190" y="188"/>
                    </a:moveTo>
                    <a:cubicBezTo>
                      <a:pt x="163" y="188"/>
                      <a:pt x="163" y="188"/>
                      <a:pt x="163" y="188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7" y="0"/>
                      <a:pt x="32" y="2"/>
                      <a:pt x="36" y="6"/>
                    </a:cubicBezTo>
                    <a:cubicBezTo>
                      <a:pt x="152" y="123"/>
                      <a:pt x="152" y="123"/>
                      <a:pt x="152" y="123"/>
                    </a:cubicBezTo>
                    <a:cubicBezTo>
                      <a:pt x="152" y="12"/>
                      <a:pt x="152" y="12"/>
                      <a:pt x="152" y="12"/>
                    </a:cubicBezTo>
                    <a:cubicBezTo>
                      <a:pt x="152" y="5"/>
                      <a:pt x="158" y="0"/>
                      <a:pt x="165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5" y="0"/>
                      <a:pt x="190" y="5"/>
                      <a:pt x="190" y="12"/>
                    </a:cubicBezTo>
                    <a:lnTo>
                      <a:pt x="19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3" name="Freeform 9"/>
              <p:cNvSpPr>
                <a:spLocks noEditPoints="1"/>
              </p:cNvSpPr>
              <p:nvPr/>
            </p:nvSpPr>
            <p:spPr bwMode="auto">
              <a:xfrm>
                <a:off x="943586" y="437296"/>
                <a:ext cx="127739" cy="127448"/>
              </a:xfrm>
              <a:custGeom>
                <a:avLst/>
                <a:gdLst>
                  <a:gd name="T0" fmla="*/ 117 w 189"/>
                  <a:gd name="T1" fmla="*/ 4 h 188"/>
                  <a:gd name="T2" fmla="*/ 72 w 189"/>
                  <a:gd name="T3" fmla="*/ 0 h 188"/>
                  <a:gd name="T4" fmla="*/ 19 w 189"/>
                  <a:gd name="T5" fmla="*/ 0 h 188"/>
                  <a:gd name="T6" fmla="*/ 0 w 189"/>
                  <a:gd name="T7" fmla="*/ 18 h 188"/>
                  <a:gd name="T8" fmla="*/ 0 w 189"/>
                  <a:gd name="T9" fmla="*/ 188 h 188"/>
                  <a:gd name="T10" fmla="*/ 62 w 189"/>
                  <a:gd name="T11" fmla="*/ 188 h 188"/>
                  <a:gd name="T12" fmla="*/ 115 w 189"/>
                  <a:gd name="T13" fmla="*/ 182 h 188"/>
                  <a:gd name="T14" fmla="*/ 189 w 189"/>
                  <a:gd name="T15" fmla="*/ 91 h 188"/>
                  <a:gd name="T16" fmla="*/ 117 w 189"/>
                  <a:gd name="T17" fmla="*/ 4 h 188"/>
                  <a:gd name="T18" fmla="*/ 105 w 189"/>
                  <a:gd name="T19" fmla="*/ 148 h 188"/>
                  <a:gd name="T20" fmla="*/ 62 w 189"/>
                  <a:gd name="T21" fmla="*/ 153 h 188"/>
                  <a:gd name="T22" fmla="*/ 62 w 189"/>
                  <a:gd name="T23" fmla="*/ 153 h 188"/>
                  <a:gd name="T24" fmla="*/ 38 w 189"/>
                  <a:gd name="T25" fmla="*/ 153 h 188"/>
                  <a:gd name="T26" fmla="*/ 38 w 189"/>
                  <a:gd name="T27" fmla="*/ 153 h 188"/>
                  <a:gd name="T28" fmla="*/ 38 w 189"/>
                  <a:gd name="T29" fmla="*/ 34 h 188"/>
                  <a:gd name="T30" fmla="*/ 38 w 189"/>
                  <a:gd name="T31" fmla="*/ 34 h 188"/>
                  <a:gd name="T32" fmla="*/ 68 w 189"/>
                  <a:gd name="T33" fmla="*/ 34 h 188"/>
                  <a:gd name="T34" fmla="*/ 68 w 189"/>
                  <a:gd name="T35" fmla="*/ 34 h 188"/>
                  <a:gd name="T36" fmla="*/ 107 w 189"/>
                  <a:gd name="T37" fmla="*/ 38 h 188"/>
                  <a:gd name="T38" fmla="*/ 150 w 189"/>
                  <a:gd name="T39" fmla="*/ 91 h 188"/>
                  <a:gd name="T40" fmla="*/ 105 w 189"/>
                  <a:gd name="T41" fmla="*/ 14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17" y="4"/>
                    </a:moveTo>
                    <a:cubicBezTo>
                      <a:pt x="104" y="1"/>
                      <a:pt x="89" y="0"/>
                      <a:pt x="7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62" y="188"/>
                      <a:pt x="62" y="188"/>
                      <a:pt x="62" y="188"/>
                    </a:cubicBezTo>
                    <a:cubicBezTo>
                      <a:pt x="84" y="188"/>
                      <a:pt x="100" y="186"/>
                      <a:pt x="115" y="182"/>
                    </a:cubicBezTo>
                    <a:cubicBezTo>
                      <a:pt x="163" y="168"/>
                      <a:pt x="189" y="136"/>
                      <a:pt x="189" y="91"/>
                    </a:cubicBezTo>
                    <a:cubicBezTo>
                      <a:pt x="189" y="46"/>
                      <a:pt x="164" y="15"/>
                      <a:pt x="117" y="4"/>
                    </a:cubicBezTo>
                    <a:close/>
                    <a:moveTo>
                      <a:pt x="105" y="148"/>
                    </a:moveTo>
                    <a:cubicBezTo>
                      <a:pt x="94" y="151"/>
                      <a:pt x="79" y="153"/>
                      <a:pt x="62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86" y="34"/>
                      <a:pt x="97" y="35"/>
                      <a:pt x="107" y="38"/>
                    </a:cubicBezTo>
                    <a:cubicBezTo>
                      <a:pt x="136" y="46"/>
                      <a:pt x="150" y="63"/>
                      <a:pt x="150" y="91"/>
                    </a:cubicBezTo>
                    <a:cubicBezTo>
                      <a:pt x="150" y="120"/>
                      <a:pt x="135" y="139"/>
                      <a:pt x="105" y="14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4" name="Freeform 10"/>
              <p:cNvSpPr>
                <a:spLocks noEditPoints="1"/>
              </p:cNvSpPr>
              <p:nvPr/>
            </p:nvSpPr>
            <p:spPr bwMode="auto">
              <a:xfrm>
                <a:off x="1513256" y="437296"/>
                <a:ext cx="110841" cy="127448"/>
              </a:xfrm>
              <a:custGeom>
                <a:avLst/>
                <a:gdLst>
                  <a:gd name="T0" fmla="*/ 113 w 164"/>
                  <a:gd name="T1" fmla="*/ 113 h 188"/>
                  <a:gd name="T2" fmla="*/ 158 w 164"/>
                  <a:gd name="T3" fmla="*/ 58 h 188"/>
                  <a:gd name="T4" fmla="*/ 82 w 164"/>
                  <a:gd name="T5" fmla="*/ 0 h 188"/>
                  <a:gd name="T6" fmla="*/ 19 w 164"/>
                  <a:gd name="T7" fmla="*/ 0 h 188"/>
                  <a:gd name="T8" fmla="*/ 0 w 164"/>
                  <a:gd name="T9" fmla="*/ 18 h 188"/>
                  <a:gd name="T10" fmla="*/ 0 w 164"/>
                  <a:gd name="T11" fmla="*/ 188 h 188"/>
                  <a:gd name="T12" fmla="*/ 38 w 164"/>
                  <a:gd name="T13" fmla="*/ 188 h 188"/>
                  <a:gd name="T14" fmla="*/ 38 w 164"/>
                  <a:gd name="T15" fmla="*/ 118 h 188"/>
                  <a:gd name="T16" fmla="*/ 72 w 164"/>
                  <a:gd name="T17" fmla="*/ 118 h 188"/>
                  <a:gd name="T18" fmla="*/ 119 w 164"/>
                  <a:gd name="T19" fmla="*/ 188 h 188"/>
                  <a:gd name="T20" fmla="*/ 164 w 164"/>
                  <a:gd name="T21" fmla="*/ 188 h 188"/>
                  <a:gd name="T22" fmla="*/ 113 w 164"/>
                  <a:gd name="T23" fmla="*/ 113 h 188"/>
                  <a:gd name="T24" fmla="*/ 38 w 164"/>
                  <a:gd name="T25" fmla="*/ 83 h 188"/>
                  <a:gd name="T26" fmla="*/ 38 w 164"/>
                  <a:gd name="T27" fmla="*/ 34 h 188"/>
                  <a:gd name="T28" fmla="*/ 85 w 164"/>
                  <a:gd name="T29" fmla="*/ 34 h 188"/>
                  <a:gd name="T30" fmla="*/ 118 w 164"/>
                  <a:gd name="T31" fmla="*/ 59 h 188"/>
                  <a:gd name="T32" fmla="*/ 77 w 164"/>
                  <a:gd name="T33" fmla="*/ 83 h 188"/>
                  <a:gd name="T34" fmla="*/ 38 w 164"/>
                  <a:gd name="T35" fmla="*/ 8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88">
                    <a:moveTo>
                      <a:pt x="113" y="113"/>
                    </a:moveTo>
                    <a:cubicBezTo>
                      <a:pt x="142" y="105"/>
                      <a:pt x="158" y="86"/>
                      <a:pt x="158" y="58"/>
                    </a:cubicBezTo>
                    <a:cubicBezTo>
                      <a:pt x="158" y="22"/>
                      <a:pt x="129" y="0"/>
                      <a:pt x="8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64" y="188"/>
                      <a:pt x="164" y="188"/>
                      <a:pt x="164" y="188"/>
                    </a:cubicBezTo>
                    <a:lnTo>
                      <a:pt x="113" y="113"/>
                    </a:lnTo>
                    <a:close/>
                    <a:moveTo>
                      <a:pt x="38" y="83"/>
                    </a:moveTo>
                    <a:cubicBezTo>
                      <a:pt x="38" y="34"/>
                      <a:pt x="38" y="34"/>
                      <a:pt x="38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98" y="34"/>
                      <a:pt x="118" y="38"/>
                      <a:pt x="118" y="59"/>
                    </a:cubicBezTo>
                    <a:cubicBezTo>
                      <a:pt x="118" y="69"/>
                      <a:pt x="114" y="83"/>
                      <a:pt x="77" y="83"/>
                    </a:cubicBezTo>
                    <a:lnTo>
                      <a:pt x="38" y="8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5" name="Freeform 11"/>
              <p:cNvSpPr>
                <a:spLocks/>
              </p:cNvSpPr>
              <p:nvPr/>
            </p:nvSpPr>
            <p:spPr bwMode="auto">
              <a:xfrm>
                <a:off x="738516" y="437296"/>
                <a:ext cx="25777" cy="127448"/>
              </a:xfrm>
              <a:custGeom>
                <a:avLst/>
                <a:gdLst>
                  <a:gd name="T0" fmla="*/ 0 w 38"/>
                  <a:gd name="T1" fmla="*/ 188 h 188"/>
                  <a:gd name="T2" fmla="*/ 38 w 38"/>
                  <a:gd name="T3" fmla="*/ 188 h 188"/>
                  <a:gd name="T4" fmla="*/ 38 w 38"/>
                  <a:gd name="T5" fmla="*/ 12 h 188"/>
                  <a:gd name="T6" fmla="*/ 25 w 38"/>
                  <a:gd name="T7" fmla="*/ 0 h 188"/>
                  <a:gd name="T8" fmla="*/ 13 w 38"/>
                  <a:gd name="T9" fmla="*/ 0 h 188"/>
                  <a:gd name="T10" fmla="*/ 0 w 38"/>
                  <a:gd name="T11" fmla="*/ 12 h 188"/>
                  <a:gd name="T12" fmla="*/ 0 w 38"/>
                  <a:gd name="T1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88">
                    <a:moveTo>
                      <a:pt x="0" y="188"/>
                    </a:move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5"/>
                      <a:pt x="32" y="0"/>
                      <a:pt x="2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lnTo>
                      <a:pt x="0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6" name="Freeform 12"/>
              <p:cNvSpPr>
                <a:spLocks/>
              </p:cNvSpPr>
              <p:nvPr/>
            </p:nvSpPr>
            <p:spPr bwMode="auto">
              <a:xfrm>
                <a:off x="1217394" y="437296"/>
                <a:ext cx="118001" cy="127448"/>
              </a:xfrm>
              <a:custGeom>
                <a:avLst/>
                <a:gdLst>
                  <a:gd name="T0" fmla="*/ 174 w 174"/>
                  <a:gd name="T1" fmla="*/ 188 h 188"/>
                  <a:gd name="T2" fmla="*/ 137 w 174"/>
                  <a:gd name="T3" fmla="*/ 188 h 188"/>
                  <a:gd name="T4" fmla="*/ 137 w 174"/>
                  <a:gd name="T5" fmla="*/ 110 h 188"/>
                  <a:gd name="T6" fmla="*/ 38 w 174"/>
                  <a:gd name="T7" fmla="*/ 110 h 188"/>
                  <a:gd name="T8" fmla="*/ 38 w 174"/>
                  <a:gd name="T9" fmla="*/ 188 h 188"/>
                  <a:gd name="T10" fmla="*/ 0 w 174"/>
                  <a:gd name="T11" fmla="*/ 188 h 188"/>
                  <a:gd name="T12" fmla="*/ 0 w 174"/>
                  <a:gd name="T13" fmla="*/ 12 h 188"/>
                  <a:gd name="T14" fmla="*/ 13 w 174"/>
                  <a:gd name="T15" fmla="*/ 0 h 188"/>
                  <a:gd name="T16" fmla="*/ 25 w 174"/>
                  <a:gd name="T17" fmla="*/ 0 h 188"/>
                  <a:gd name="T18" fmla="*/ 38 w 174"/>
                  <a:gd name="T19" fmla="*/ 12 h 188"/>
                  <a:gd name="T20" fmla="*/ 38 w 174"/>
                  <a:gd name="T21" fmla="*/ 75 h 188"/>
                  <a:gd name="T22" fmla="*/ 137 w 174"/>
                  <a:gd name="T23" fmla="*/ 75 h 188"/>
                  <a:gd name="T24" fmla="*/ 137 w 174"/>
                  <a:gd name="T25" fmla="*/ 12 h 188"/>
                  <a:gd name="T26" fmla="*/ 149 w 174"/>
                  <a:gd name="T27" fmla="*/ 0 h 188"/>
                  <a:gd name="T28" fmla="*/ 162 w 174"/>
                  <a:gd name="T29" fmla="*/ 0 h 188"/>
                  <a:gd name="T30" fmla="*/ 174 w 174"/>
                  <a:gd name="T31" fmla="*/ 12 h 188"/>
                  <a:gd name="T32" fmla="*/ 174 w 174"/>
                  <a:gd name="T33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188">
                    <a:moveTo>
                      <a:pt x="174" y="188"/>
                    </a:moveTo>
                    <a:cubicBezTo>
                      <a:pt x="137" y="188"/>
                      <a:pt x="137" y="188"/>
                      <a:pt x="137" y="188"/>
                    </a:cubicBezTo>
                    <a:cubicBezTo>
                      <a:pt x="137" y="110"/>
                      <a:pt x="137" y="110"/>
                      <a:pt x="137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2" y="0"/>
                      <a:pt x="38" y="5"/>
                      <a:pt x="38" y="12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37" y="75"/>
                      <a:pt x="137" y="75"/>
                      <a:pt x="137" y="75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5"/>
                      <a:pt x="142" y="0"/>
                      <a:pt x="149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9" y="0"/>
                      <a:pt x="174" y="5"/>
                      <a:pt x="174" y="12"/>
                    </a:cubicBezTo>
                    <a:lnTo>
                      <a:pt x="174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7" name="Freeform 13"/>
              <p:cNvSpPr>
                <a:spLocks/>
              </p:cNvSpPr>
              <p:nvPr/>
            </p:nvSpPr>
            <p:spPr bwMode="auto">
              <a:xfrm>
                <a:off x="1085646" y="435864"/>
                <a:ext cx="108836" cy="130025"/>
              </a:xfrm>
              <a:custGeom>
                <a:avLst/>
                <a:gdLst>
                  <a:gd name="T0" fmla="*/ 90 w 161"/>
                  <a:gd name="T1" fmla="*/ 78 h 192"/>
                  <a:gd name="T2" fmla="*/ 46 w 161"/>
                  <a:gd name="T3" fmla="*/ 56 h 192"/>
                  <a:gd name="T4" fmla="*/ 83 w 161"/>
                  <a:gd name="T5" fmla="*/ 36 h 192"/>
                  <a:gd name="T6" fmla="*/ 139 w 161"/>
                  <a:gd name="T7" fmla="*/ 49 h 192"/>
                  <a:gd name="T8" fmla="*/ 140 w 161"/>
                  <a:gd name="T9" fmla="*/ 49 h 192"/>
                  <a:gd name="T10" fmla="*/ 145 w 161"/>
                  <a:gd name="T11" fmla="*/ 47 h 192"/>
                  <a:gd name="T12" fmla="*/ 156 w 161"/>
                  <a:gd name="T13" fmla="*/ 25 h 192"/>
                  <a:gd name="T14" fmla="*/ 156 w 161"/>
                  <a:gd name="T15" fmla="*/ 23 h 192"/>
                  <a:gd name="T16" fmla="*/ 153 w 161"/>
                  <a:gd name="T17" fmla="*/ 18 h 192"/>
                  <a:gd name="T18" fmla="*/ 152 w 161"/>
                  <a:gd name="T19" fmla="*/ 17 h 192"/>
                  <a:gd name="T20" fmla="*/ 81 w 161"/>
                  <a:gd name="T21" fmla="*/ 0 h 192"/>
                  <a:gd name="T22" fmla="*/ 7 w 161"/>
                  <a:gd name="T23" fmla="*/ 57 h 192"/>
                  <a:gd name="T24" fmla="*/ 25 w 161"/>
                  <a:gd name="T25" fmla="*/ 96 h 192"/>
                  <a:gd name="T26" fmla="*/ 80 w 161"/>
                  <a:gd name="T27" fmla="*/ 113 h 192"/>
                  <a:gd name="T28" fmla="*/ 122 w 161"/>
                  <a:gd name="T29" fmla="*/ 133 h 192"/>
                  <a:gd name="T30" fmla="*/ 78 w 161"/>
                  <a:gd name="T31" fmla="*/ 157 h 192"/>
                  <a:gd name="T32" fmla="*/ 22 w 161"/>
                  <a:gd name="T33" fmla="*/ 142 h 192"/>
                  <a:gd name="T34" fmla="*/ 18 w 161"/>
                  <a:gd name="T35" fmla="*/ 139 h 192"/>
                  <a:gd name="T36" fmla="*/ 15 w 161"/>
                  <a:gd name="T37" fmla="*/ 143 h 192"/>
                  <a:gd name="T38" fmla="*/ 2 w 161"/>
                  <a:gd name="T39" fmla="*/ 166 h 192"/>
                  <a:gd name="T40" fmla="*/ 0 w 161"/>
                  <a:gd name="T41" fmla="*/ 170 h 192"/>
                  <a:gd name="T42" fmla="*/ 4 w 161"/>
                  <a:gd name="T43" fmla="*/ 172 h 192"/>
                  <a:gd name="T44" fmla="*/ 77 w 161"/>
                  <a:gd name="T45" fmla="*/ 192 h 192"/>
                  <a:gd name="T46" fmla="*/ 161 w 161"/>
                  <a:gd name="T47" fmla="*/ 132 h 192"/>
                  <a:gd name="T48" fmla="*/ 90 w 161"/>
                  <a:gd name="T49" fmla="*/ 7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1" h="192">
                    <a:moveTo>
                      <a:pt x="90" y="78"/>
                    </a:moveTo>
                    <a:cubicBezTo>
                      <a:pt x="63" y="74"/>
                      <a:pt x="46" y="71"/>
                      <a:pt x="46" y="56"/>
                    </a:cubicBezTo>
                    <a:cubicBezTo>
                      <a:pt x="46" y="43"/>
                      <a:pt x="60" y="36"/>
                      <a:pt x="83" y="36"/>
                    </a:cubicBezTo>
                    <a:cubicBezTo>
                      <a:pt x="109" y="36"/>
                      <a:pt x="130" y="45"/>
                      <a:pt x="139" y="49"/>
                    </a:cubicBezTo>
                    <a:cubicBezTo>
                      <a:pt x="139" y="49"/>
                      <a:pt x="139" y="49"/>
                      <a:pt x="140" y="49"/>
                    </a:cubicBezTo>
                    <a:cubicBezTo>
                      <a:pt x="142" y="49"/>
                      <a:pt x="144" y="49"/>
                      <a:pt x="145" y="47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6" y="24"/>
                      <a:pt x="156" y="23"/>
                      <a:pt x="156" y="23"/>
                    </a:cubicBezTo>
                    <a:cubicBezTo>
                      <a:pt x="156" y="21"/>
                      <a:pt x="155" y="19"/>
                      <a:pt x="153" y="18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33" y="7"/>
                      <a:pt x="106" y="0"/>
                      <a:pt x="81" y="0"/>
                    </a:cubicBezTo>
                    <a:cubicBezTo>
                      <a:pt x="35" y="0"/>
                      <a:pt x="7" y="22"/>
                      <a:pt x="7" y="57"/>
                    </a:cubicBezTo>
                    <a:cubicBezTo>
                      <a:pt x="7" y="75"/>
                      <a:pt x="13" y="87"/>
                      <a:pt x="25" y="96"/>
                    </a:cubicBezTo>
                    <a:cubicBezTo>
                      <a:pt x="40" y="107"/>
                      <a:pt x="61" y="110"/>
                      <a:pt x="80" y="113"/>
                    </a:cubicBezTo>
                    <a:cubicBezTo>
                      <a:pt x="106" y="117"/>
                      <a:pt x="122" y="119"/>
                      <a:pt x="122" y="133"/>
                    </a:cubicBezTo>
                    <a:cubicBezTo>
                      <a:pt x="122" y="155"/>
                      <a:pt x="91" y="157"/>
                      <a:pt x="78" y="157"/>
                    </a:cubicBezTo>
                    <a:cubicBezTo>
                      <a:pt x="57" y="157"/>
                      <a:pt x="38" y="152"/>
                      <a:pt x="22" y="142"/>
                    </a:cubicBezTo>
                    <a:cubicBezTo>
                      <a:pt x="18" y="139"/>
                      <a:pt x="18" y="139"/>
                      <a:pt x="18" y="139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2" y="166"/>
                      <a:pt x="2" y="166"/>
                      <a:pt x="2" y="166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4" y="172"/>
                      <a:pt x="4" y="172"/>
                      <a:pt x="4" y="172"/>
                    </a:cubicBezTo>
                    <a:cubicBezTo>
                      <a:pt x="18" y="181"/>
                      <a:pt x="42" y="192"/>
                      <a:pt x="77" y="192"/>
                    </a:cubicBezTo>
                    <a:cubicBezTo>
                      <a:pt x="128" y="192"/>
                      <a:pt x="161" y="169"/>
                      <a:pt x="161" y="132"/>
                    </a:cubicBezTo>
                    <a:cubicBezTo>
                      <a:pt x="161" y="88"/>
                      <a:pt x="122" y="82"/>
                      <a:pt x="90" y="7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108" name="Freeform 14"/>
              <p:cNvSpPr>
                <a:spLocks/>
              </p:cNvSpPr>
              <p:nvPr/>
            </p:nvSpPr>
            <p:spPr bwMode="auto">
              <a:xfrm>
                <a:off x="1642427" y="437296"/>
                <a:ext cx="93943" cy="127448"/>
              </a:xfrm>
              <a:custGeom>
                <a:avLst/>
                <a:gdLst>
                  <a:gd name="T0" fmla="*/ 128 w 139"/>
                  <a:gd name="T1" fmla="*/ 103 h 188"/>
                  <a:gd name="T2" fmla="*/ 121 w 139"/>
                  <a:gd name="T3" fmla="*/ 110 h 188"/>
                  <a:gd name="T4" fmla="*/ 38 w 139"/>
                  <a:gd name="T5" fmla="*/ 110 h 188"/>
                  <a:gd name="T6" fmla="*/ 38 w 139"/>
                  <a:gd name="T7" fmla="*/ 153 h 188"/>
                  <a:gd name="T8" fmla="*/ 139 w 139"/>
                  <a:gd name="T9" fmla="*/ 153 h 188"/>
                  <a:gd name="T10" fmla="*/ 139 w 139"/>
                  <a:gd name="T11" fmla="*/ 188 h 188"/>
                  <a:gd name="T12" fmla="*/ 0 w 139"/>
                  <a:gd name="T13" fmla="*/ 188 h 188"/>
                  <a:gd name="T14" fmla="*/ 0 w 139"/>
                  <a:gd name="T15" fmla="*/ 18 h 188"/>
                  <a:gd name="T16" fmla="*/ 19 w 139"/>
                  <a:gd name="T17" fmla="*/ 0 h 188"/>
                  <a:gd name="T18" fmla="*/ 130 w 139"/>
                  <a:gd name="T19" fmla="*/ 0 h 188"/>
                  <a:gd name="T20" fmla="*/ 137 w 139"/>
                  <a:gd name="T21" fmla="*/ 6 h 188"/>
                  <a:gd name="T22" fmla="*/ 137 w 139"/>
                  <a:gd name="T23" fmla="*/ 27 h 188"/>
                  <a:gd name="T24" fmla="*/ 130 w 139"/>
                  <a:gd name="T25" fmla="*/ 34 h 188"/>
                  <a:gd name="T26" fmla="*/ 38 w 139"/>
                  <a:gd name="T27" fmla="*/ 34 h 188"/>
                  <a:gd name="T28" fmla="*/ 38 w 139"/>
                  <a:gd name="T29" fmla="*/ 75 h 188"/>
                  <a:gd name="T30" fmla="*/ 121 w 139"/>
                  <a:gd name="T31" fmla="*/ 75 h 188"/>
                  <a:gd name="T32" fmla="*/ 128 w 139"/>
                  <a:gd name="T33" fmla="*/ 82 h 188"/>
                  <a:gd name="T34" fmla="*/ 128 w 139"/>
                  <a:gd name="T35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" h="188">
                    <a:moveTo>
                      <a:pt x="128" y="103"/>
                    </a:moveTo>
                    <a:cubicBezTo>
                      <a:pt x="128" y="107"/>
                      <a:pt x="124" y="110"/>
                      <a:pt x="121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53"/>
                      <a:pt x="38" y="153"/>
                      <a:pt x="38" y="153"/>
                    </a:cubicBezTo>
                    <a:cubicBezTo>
                      <a:pt x="139" y="153"/>
                      <a:pt x="139" y="153"/>
                      <a:pt x="139" y="153"/>
                    </a:cubicBezTo>
                    <a:cubicBezTo>
                      <a:pt x="139" y="188"/>
                      <a:pt x="139" y="188"/>
                      <a:pt x="139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4" y="0"/>
                      <a:pt x="137" y="2"/>
                      <a:pt x="137" y="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32"/>
                      <a:pt x="134" y="34"/>
                      <a:pt x="130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121" y="75"/>
                      <a:pt x="121" y="75"/>
                      <a:pt x="121" y="75"/>
                    </a:cubicBezTo>
                    <a:cubicBezTo>
                      <a:pt x="124" y="75"/>
                      <a:pt x="128" y="77"/>
                      <a:pt x="128" y="82"/>
                    </a:cubicBezTo>
                    <a:lnTo>
                      <a:pt x="128" y="10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3555994" y="2247811"/>
              <a:ext cx="1871129" cy="216068"/>
              <a:chOff x="3555994" y="2246383"/>
              <a:chExt cx="1871129" cy="216068"/>
            </a:xfrm>
          </p:grpSpPr>
          <p:sp>
            <p:nvSpPr>
              <p:cNvPr id="91" name="Freeform 38"/>
              <p:cNvSpPr>
                <a:spLocks/>
              </p:cNvSpPr>
              <p:nvPr/>
            </p:nvSpPr>
            <p:spPr bwMode="auto">
              <a:xfrm>
                <a:off x="5223332" y="2250066"/>
                <a:ext cx="203791" cy="208702"/>
              </a:xfrm>
              <a:custGeom>
                <a:avLst/>
                <a:gdLst/>
                <a:ahLst/>
                <a:cxnLst>
                  <a:cxn ang="0">
                    <a:pos x="70" y="69"/>
                  </a:cxn>
                  <a:cxn ang="0">
                    <a:pos x="60" y="69"/>
                  </a:cxn>
                  <a:cxn ang="0">
                    <a:pos x="14" y="23"/>
                  </a:cxn>
                  <a:cxn ang="0">
                    <a:pos x="14" y="69"/>
                  </a:cxn>
                  <a:cxn ang="0">
                    <a:pos x="0" y="69"/>
                  </a:cxn>
                  <a:cxn ang="0">
                    <a:pos x="0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3" y="2"/>
                  </a:cxn>
                  <a:cxn ang="0">
                    <a:pos x="56" y="45"/>
                  </a:cxn>
                  <a:cxn ang="0">
                    <a:pos x="56" y="4"/>
                  </a:cxn>
                  <a:cxn ang="0">
                    <a:pos x="60" y="0"/>
                  </a:cxn>
                  <a:cxn ang="0">
                    <a:pos x="65" y="0"/>
                  </a:cxn>
                  <a:cxn ang="0">
                    <a:pos x="70" y="4"/>
                  </a:cxn>
                  <a:cxn ang="0">
                    <a:pos x="70" y="69"/>
                  </a:cxn>
                </a:cxnLst>
                <a:rect l="0" t="0" r="r" b="b"/>
                <a:pathLst>
                  <a:path w="70" h="69">
                    <a:moveTo>
                      <a:pt x="70" y="69"/>
                    </a:moveTo>
                    <a:cubicBezTo>
                      <a:pt x="60" y="69"/>
                      <a:pt x="60" y="69"/>
                      <a:pt x="60" y="69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2" y="1"/>
                      <a:pt x="13" y="2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8" y="0"/>
                      <a:pt x="6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0"/>
                      <a:pt x="70" y="2"/>
                      <a:pt x="70" y="4"/>
                    </a:cubicBezTo>
                    <a:lnTo>
                      <a:pt x="70" y="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39"/>
              <p:cNvSpPr>
                <a:spLocks/>
              </p:cNvSpPr>
              <p:nvPr/>
            </p:nvSpPr>
            <p:spPr bwMode="auto">
              <a:xfrm>
                <a:off x="4914357" y="2250066"/>
                <a:ext cx="40513" cy="208702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69"/>
                  </a:cxn>
                </a:cxnLst>
                <a:rect l="0" t="0" r="r" b="b"/>
                <a:pathLst>
                  <a:path w="14" h="69">
                    <a:moveTo>
                      <a:pt x="0" y="69"/>
                    </a:move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2" y="0"/>
                      <a:pt x="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lnTo>
                      <a:pt x="0" y="6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40"/>
              <p:cNvSpPr>
                <a:spLocks noEditPoints="1"/>
              </p:cNvSpPr>
              <p:nvPr/>
            </p:nvSpPr>
            <p:spPr bwMode="auto">
              <a:xfrm>
                <a:off x="3950551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43"/>
              <p:cNvSpPr>
                <a:spLocks/>
              </p:cNvSpPr>
              <p:nvPr/>
            </p:nvSpPr>
            <p:spPr bwMode="auto">
              <a:xfrm>
                <a:off x="4703397" y="2250066"/>
                <a:ext cx="184148" cy="208702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10"/>
                  </a:cxn>
                  <a:cxn ang="0">
                    <a:pos x="3" y="12"/>
                  </a:cxn>
                  <a:cxn ang="0">
                    <a:pos x="25" y="12"/>
                  </a:cxn>
                  <a:cxn ang="0">
                    <a:pos x="25" y="69"/>
                  </a:cxn>
                  <a:cxn ang="0">
                    <a:pos x="39" y="69"/>
                  </a:cxn>
                  <a:cxn ang="0">
                    <a:pos x="39" y="12"/>
                  </a:cxn>
                  <a:cxn ang="0">
                    <a:pos x="60" y="12"/>
                  </a:cxn>
                  <a:cxn ang="0">
                    <a:pos x="63" y="10"/>
                  </a:cxn>
                  <a:cxn ang="0">
                    <a:pos x="63" y="2"/>
                  </a:cxn>
                  <a:cxn ang="0">
                    <a:pos x="60" y="0"/>
                  </a:cxn>
                </a:cxnLst>
                <a:rect l="0" t="0" r="r" b="b"/>
                <a:pathLst>
                  <a:path w="63" h="69">
                    <a:moveTo>
                      <a:pt x="6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2" y="12"/>
                      <a:pt x="3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2" y="12"/>
                      <a:pt x="63" y="12"/>
                      <a:pt x="63" y="10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1"/>
                      <a:pt x="62" y="0"/>
                      <a:pt x="6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6"/>
              <p:cNvSpPr>
                <a:spLocks/>
              </p:cNvSpPr>
              <p:nvPr/>
            </p:nvSpPr>
            <p:spPr bwMode="auto">
              <a:xfrm>
                <a:off x="4192203" y="2248524"/>
                <a:ext cx="242730" cy="211786"/>
              </a:xfrm>
              <a:custGeom>
                <a:avLst/>
                <a:gdLst>
                  <a:gd name="T0" fmla="*/ 216 w 216"/>
                  <a:gd name="T1" fmla="*/ 188 h 188"/>
                  <a:gd name="T2" fmla="*/ 178 w 216"/>
                  <a:gd name="T3" fmla="*/ 188 h 188"/>
                  <a:gd name="T4" fmla="*/ 178 w 216"/>
                  <a:gd name="T5" fmla="*/ 66 h 188"/>
                  <a:gd name="T6" fmla="*/ 113 w 216"/>
                  <a:gd name="T7" fmla="*/ 145 h 188"/>
                  <a:gd name="T8" fmla="*/ 103 w 216"/>
                  <a:gd name="T9" fmla="*/ 145 h 188"/>
                  <a:gd name="T10" fmla="*/ 38 w 216"/>
                  <a:gd name="T11" fmla="*/ 66 h 188"/>
                  <a:gd name="T12" fmla="*/ 38 w 216"/>
                  <a:gd name="T13" fmla="*/ 188 h 188"/>
                  <a:gd name="T14" fmla="*/ 0 w 216"/>
                  <a:gd name="T15" fmla="*/ 188 h 188"/>
                  <a:gd name="T16" fmla="*/ 0 w 216"/>
                  <a:gd name="T17" fmla="*/ 20 h 188"/>
                  <a:gd name="T18" fmla="*/ 20 w 216"/>
                  <a:gd name="T19" fmla="*/ 0 h 188"/>
                  <a:gd name="T20" fmla="*/ 20 w 216"/>
                  <a:gd name="T21" fmla="*/ 0 h 188"/>
                  <a:gd name="T22" fmla="*/ 38 w 216"/>
                  <a:gd name="T23" fmla="*/ 9 h 188"/>
                  <a:gd name="T24" fmla="*/ 108 w 216"/>
                  <a:gd name="T25" fmla="*/ 94 h 188"/>
                  <a:gd name="T26" fmla="*/ 182 w 216"/>
                  <a:gd name="T27" fmla="*/ 6 h 188"/>
                  <a:gd name="T28" fmla="*/ 196 w 216"/>
                  <a:gd name="T29" fmla="*/ 0 h 188"/>
                  <a:gd name="T30" fmla="*/ 196 w 216"/>
                  <a:gd name="T31" fmla="*/ 0 h 188"/>
                  <a:gd name="T32" fmla="*/ 216 w 216"/>
                  <a:gd name="T33" fmla="*/ 19 h 188"/>
                  <a:gd name="T34" fmla="*/ 216 w 216"/>
                  <a:gd name="T3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6" h="188">
                    <a:moveTo>
                      <a:pt x="216" y="188"/>
                    </a:moveTo>
                    <a:cubicBezTo>
                      <a:pt x="178" y="188"/>
                      <a:pt x="178" y="188"/>
                      <a:pt x="178" y="188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0" y="148"/>
                      <a:pt x="106" y="148"/>
                      <a:pt x="103" y="145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8" y="0"/>
                      <a:pt x="32" y="3"/>
                      <a:pt x="38" y="9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5" y="2"/>
                      <a:pt x="190" y="0"/>
                      <a:pt x="196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207" y="0"/>
                      <a:pt x="216" y="8"/>
                      <a:pt x="216" y="19"/>
                    </a:cubicBezTo>
                    <a:lnTo>
                      <a:pt x="216" y="1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6" name="Freeform 18"/>
              <p:cNvSpPr>
                <a:spLocks noEditPoints="1"/>
              </p:cNvSpPr>
              <p:nvPr/>
            </p:nvSpPr>
            <p:spPr bwMode="auto">
              <a:xfrm>
                <a:off x="3742657" y="2248265"/>
                <a:ext cx="181082" cy="212304"/>
              </a:xfrm>
              <a:custGeom>
                <a:avLst/>
                <a:gdLst/>
                <a:ahLst/>
                <a:cxnLst>
                  <a:cxn ang="0">
                    <a:pos x="42" y="42"/>
                  </a:cxn>
                  <a:cxn ang="0">
                    <a:pos x="58" y="22"/>
                  </a:cxn>
                  <a:cxn ang="0">
                    <a:pos x="30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4"/>
                  </a:cxn>
                  <a:cxn ang="0">
                    <a:pos x="27" y="44"/>
                  </a:cxn>
                  <a:cxn ang="0">
                    <a:pos x="44" y="69"/>
                  </a:cxn>
                  <a:cxn ang="0">
                    <a:pos x="61" y="69"/>
                  </a:cxn>
                  <a:cxn ang="0">
                    <a:pos x="42" y="42"/>
                  </a:cxn>
                  <a:cxn ang="0">
                    <a:pos x="14" y="31"/>
                  </a:cxn>
                  <a:cxn ang="0">
                    <a:pos x="14" y="13"/>
                  </a:cxn>
                  <a:cxn ang="0">
                    <a:pos x="32" y="13"/>
                  </a:cxn>
                  <a:cxn ang="0">
                    <a:pos x="44" y="22"/>
                  </a:cxn>
                  <a:cxn ang="0">
                    <a:pos x="29" y="31"/>
                  </a:cxn>
                  <a:cxn ang="0">
                    <a:pos x="14" y="31"/>
                  </a:cxn>
                </a:cxnLst>
                <a:rect l="0" t="0" r="r" b="b"/>
                <a:pathLst>
                  <a:path w="61" h="69">
                    <a:moveTo>
                      <a:pt x="42" y="42"/>
                    </a:moveTo>
                    <a:cubicBezTo>
                      <a:pt x="53" y="39"/>
                      <a:pt x="58" y="32"/>
                      <a:pt x="58" y="22"/>
                    </a:cubicBezTo>
                    <a:cubicBezTo>
                      <a:pt x="58" y="8"/>
                      <a:pt x="48" y="0"/>
                      <a:pt x="3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61" y="69"/>
                      <a:pt x="61" y="69"/>
                      <a:pt x="61" y="69"/>
                    </a:cubicBezTo>
                    <a:lnTo>
                      <a:pt x="42" y="42"/>
                    </a:lnTo>
                    <a:close/>
                    <a:moveTo>
                      <a:pt x="14" y="31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6" y="13"/>
                      <a:pt x="44" y="14"/>
                      <a:pt x="44" y="22"/>
                    </a:cubicBezTo>
                    <a:cubicBezTo>
                      <a:pt x="44" y="26"/>
                      <a:pt x="42" y="31"/>
                      <a:pt x="29" y="31"/>
                    </a:cubicBezTo>
                    <a:lnTo>
                      <a:pt x="14" y="3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9"/>
              <p:cNvSpPr>
                <a:spLocks noEditPoints="1"/>
              </p:cNvSpPr>
              <p:nvPr/>
            </p:nvSpPr>
            <p:spPr bwMode="auto">
              <a:xfrm>
                <a:off x="3555994" y="2248265"/>
                <a:ext cx="159851" cy="212304"/>
              </a:xfrm>
              <a:custGeom>
                <a:avLst/>
                <a:gdLst/>
                <a:ahLst/>
                <a:cxnLst>
                  <a:cxn ang="0">
                    <a:pos x="36" y="2"/>
                  </a:cxn>
                  <a:cxn ang="0">
                    <a:pos x="23" y="0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0" y="69"/>
                  </a:cxn>
                  <a:cxn ang="0">
                    <a:pos x="14" y="69"/>
                  </a:cxn>
                  <a:cxn ang="0">
                    <a:pos x="14" y="47"/>
                  </a:cxn>
                  <a:cxn ang="0">
                    <a:pos x="21" y="47"/>
                  </a:cxn>
                  <a:cxn ang="0">
                    <a:pos x="34" y="45"/>
                  </a:cxn>
                  <a:cxn ang="0">
                    <a:pos x="54" y="23"/>
                  </a:cxn>
                  <a:cxn ang="0">
                    <a:pos x="36" y="2"/>
                  </a:cxn>
                  <a:cxn ang="0">
                    <a:pos x="22" y="12"/>
                  </a:cxn>
                  <a:cxn ang="0">
                    <a:pos x="32" y="13"/>
                  </a:cxn>
                  <a:cxn ang="0">
                    <a:pos x="40" y="23"/>
                  </a:cxn>
                  <a:cxn ang="0">
                    <a:pos x="31" y="34"/>
                  </a:cxn>
                  <a:cxn ang="0">
                    <a:pos x="22" y="35"/>
                  </a:cxn>
                  <a:cxn ang="0">
                    <a:pos x="14" y="35"/>
                  </a:cxn>
                  <a:cxn ang="0">
                    <a:pos x="14" y="12"/>
                  </a:cxn>
                  <a:cxn ang="0">
                    <a:pos x="22" y="12"/>
                  </a:cxn>
                </a:cxnLst>
                <a:rect l="0" t="0" r="r" b="b"/>
                <a:pathLst>
                  <a:path w="54" h="69">
                    <a:moveTo>
                      <a:pt x="36" y="2"/>
                    </a:moveTo>
                    <a:cubicBezTo>
                      <a:pt x="32" y="1"/>
                      <a:pt x="28" y="0"/>
                      <a:pt x="23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9"/>
                      <a:pt x="14" y="49"/>
                      <a:pt x="14" y="47"/>
                    </a:cubicBezTo>
                    <a:cubicBezTo>
                      <a:pt x="16" y="47"/>
                      <a:pt x="21" y="47"/>
                      <a:pt x="21" y="47"/>
                    </a:cubicBezTo>
                    <a:cubicBezTo>
                      <a:pt x="26" y="47"/>
                      <a:pt x="30" y="46"/>
                      <a:pt x="34" y="45"/>
                    </a:cubicBezTo>
                    <a:cubicBezTo>
                      <a:pt x="46" y="43"/>
                      <a:pt x="54" y="35"/>
                      <a:pt x="54" y="23"/>
                    </a:cubicBezTo>
                    <a:cubicBezTo>
                      <a:pt x="54" y="12"/>
                      <a:pt x="47" y="5"/>
                      <a:pt x="36" y="2"/>
                    </a:cubicBezTo>
                    <a:close/>
                    <a:moveTo>
                      <a:pt x="22" y="12"/>
                    </a:moveTo>
                    <a:cubicBezTo>
                      <a:pt x="26" y="12"/>
                      <a:pt x="30" y="12"/>
                      <a:pt x="32" y="13"/>
                    </a:cubicBezTo>
                    <a:cubicBezTo>
                      <a:pt x="38" y="15"/>
                      <a:pt x="40" y="18"/>
                      <a:pt x="40" y="23"/>
                    </a:cubicBezTo>
                    <a:cubicBezTo>
                      <a:pt x="40" y="29"/>
                      <a:pt x="37" y="33"/>
                      <a:pt x="31" y="34"/>
                    </a:cubicBezTo>
                    <a:cubicBezTo>
                      <a:pt x="29" y="35"/>
                      <a:pt x="26" y="35"/>
                      <a:pt x="22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12"/>
                      <a:pt x="14" y="12"/>
                      <a:pt x="14" y="12"/>
                    </a:cubicBezTo>
                    <a:lnTo>
                      <a:pt x="22" y="1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40"/>
              <p:cNvSpPr>
                <a:spLocks noEditPoints="1"/>
              </p:cNvSpPr>
              <p:nvPr/>
            </p:nvSpPr>
            <p:spPr bwMode="auto">
              <a:xfrm>
                <a:off x="4461745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40"/>
              <p:cNvSpPr>
                <a:spLocks noEditPoints="1"/>
              </p:cNvSpPr>
              <p:nvPr/>
            </p:nvSpPr>
            <p:spPr bwMode="auto">
              <a:xfrm>
                <a:off x="4981682" y="2246383"/>
                <a:ext cx="214840" cy="21606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37" y="71"/>
                  </a:cxn>
                  <a:cxn ang="0">
                    <a:pos x="74" y="35"/>
                  </a:cxn>
                  <a:cxn ang="0">
                    <a:pos x="37" y="0"/>
                  </a:cxn>
                  <a:cxn ang="0">
                    <a:pos x="0" y="35"/>
                  </a:cxn>
                  <a:cxn ang="0">
                    <a:pos x="15" y="35"/>
                  </a:cxn>
                  <a:cxn ang="0">
                    <a:pos x="37" y="13"/>
                  </a:cxn>
                  <a:cxn ang="0">
                    <a:pos x="59" y="35"/>
                  </a:cxn>
                  <a:cxn ang="0">
                    <a:pos x="37" y="58"/>
                  </a:cxn>
                  <a:cxn ang="0">
                    <a:pos x="15" y="35"/>
                  </a:cxn>
                </a:cxnLst>
                <a:rect l="0" t="0" r="r" b="b"/>
                <a:pathLst>
                  <a:path w="74" h="71">
                    <a:moveTo>
                      <a:pt x="0" y="35"/>
                    </a:moveTo>
                    <a:cubicBezTo>
                      <a:pt x="0" y="58"/>
                      <a:pt x="19" y="71"/>
                      <a:pt x="37" y="71"/>
                    </a:cubicBezTo>
                    <a:cubicBezTo>
                      <a:pt x="55" y="71"/>
                      <a:pt x="74" y="58"/>
                      <a:pt x="74" y="35"/>
                    </a:cubicBezTo>
                    <a:cubicBezTo>
                      <a:pt x="74" y="16"/>
                      <a:pt x="58" y="0"/>
                      <a:pt x="37" y="0"/>
                    </a:cubicBezTo>
                    <a:cubicBezTo>
                      <a:pt x="16" y="0"/>
                      <a:pt x="0" y="16"/>
                      <a:pt x="0" y="35"/>
                    </a:cubicBezTo>
                    <a:close/>
                    <a:moveTo>
                      <a:pt x="15" y="35"/>
                    </a:moveTo>
                    <a:cubicBezTo>
                      <a:pt x="15" y="23"/>
                      <a:pt x="24" y="13"/>
                      <a:pt x="37" y="13"/>
                    </a:cubicBezTo>
                    <a:cubicBezTo>
                      <a:pt x="50" y="13"/>
                      <a:pt x="59" y="23"/>
                      <a:pt x="59" y="35"/>
                    </a:cubicBezTo>
                    <a:cubicBezTo>
                      <a:pt x="59" y="48"/>
                      <a:pt x="50" y="58"/>
                      <a:pt x="37" y="58"/>
                    </a:cubicBezTo>
                    <a:cubicBezTo>
                      <a:pt x="24" y="58"/>
                      <a:pt x="15" y="48"/>
                      <a:pt x="15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3" y="4227960"/>
            <a:ext cx="1666026" cy="137160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595" y="4227960"/>
            <a:ext cx="2235201" cy="137160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75" y="4227960"/>
            <a:ext cx="2087218" cy="137160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19" y="4227960"/>
            <a:ext cx="1371600" cy="137160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52" y="4227960"/>
            <a:ext cx="142771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3"/>
    </mc:Choice>
    <mc:Fallback xmlns="">
      <p:transition advTm="700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277</Words>
  <Application>Microsoft Office PowerPoint</Application>
  <PresentationFormat>Widescreen</PresentationFormat>
  <Paragraphs>87</Paragraphs>
  <Slides>24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Unilever Shopper 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Brown</dc:creator>
  <cp:lastModifiedBy>Scott Brown</cp:lastModifiedBy>
  <cp:revision>71</cp:revision>
  <dcterms:created xsi:type="dcterms:W3CDTF">2016-11-14T17:45:26Z</dcterms:created>
  <dcterms:modified xsi:type="dcterms:W3CDTF">2016-12-01T21:43:59Z</dcterms:modified>
</cp:coreProperties>
</file>