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584" r:id="rId3"/>
    <p:sldId id="587" r:id="rId4"/>
    <p:sldId id="589" r:id="rId5"/>
    <p:sldId id="590" r:id="rId6"/>
    <p:sldId id="591" r:id="rId7"/>
    <p:sldId id="600" r:id="rId8"/>
    <p:sldId id="601" r:id="rId9"/>
    <p:sldId id="602" r:id="rId10"/>
    <p:sldId id="603" r:id="rId11"/>
    <p:sldId id="588" r:id="rId12"/>
    <p:sldId id="586" r:id="rId13"/>
    <p:sldId id="592" r:id="rId14"/>
    <p:sldId id="593" r:id="rId15"/>
    <p:sldId id="594" r:id="rId16"/>
    <p:sldId id="595" r:id="rId17"/>
    <p:sldId id="596" r:id="rId18"/>
    <p:sldId id="597" r:id="rId19"/>
    <p:sldId id="598" r:id="rId20"/>
    <p:sldId id="599" r:id="rId21"/>
    <p:sldId id="579" r:id="rId22"/>
  </p:sldIdLst>
  <p:sldSz cx="9144000" cy="6858000" type="screen4x3"/>
  <p:notesSz cx="6950075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4D4D4D"/>
    <a:srgbClr val="777777"/>
    <a:srgbClr val="00B050"/>
    <a:srgbClr val="75A3FF"/>
    <a:srgbClr val="002060"/>
    <a:srgbClr val="000066"/>
    <a:srgbClr val="333399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7503" autoAdjust="0"/>
    <p:restoredTop sz="94714" autoAdjust="0"/>
  </p:normalViewPr>
  <p:slideViewPr>
    <p:cSldViewPr showGuides="1">
      <p:cViewPr>
        <p:scale>
          <a:sx n="72" d="100"/>
          <a:sy n="72" d="100"/>
        </p:scale>
        <p:origin x="-1541" y="-259"/>
      </p:cViewPr>
      <p:guideLst>
        <p:guide orient="horz" pos="624"/>
        <p:guide pos="4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9" d="100"/>
          <a:sy n="69" d="100"/>
        </p:scale>
        <p:origin x="-2742" y="-108"/>
      </p:cViewPr>
      <p:guideLst>
        <p:guide orient="horz" pos="2909"/>
        <p:guide pos="2189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87" tIns="46244" rIns="92487" bIns="46244" numCol="1" anchor="t" anchorCtr="0" compatLnSpc="1">
            <a:prstTxWarp prst="textNoShape">
              <a:avLst/>
            </a:prstTxWarp>
          </a:bodyPr>
          <a:lstStyle>
            <a:lvl1pPr defTabSz="924967">
              <a:defRPr sz="1200"/>
            </a:lvl1pPr>
          </a:lstStyle>
          <a:p>
            <a:endParaRPr lang="es-GT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936173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87" tIns="46244" rIns="92487" bIns="46244" numCol="1" anchor="t" anchorCtr="0" compatLnSpc="1">
            <a:prstTxWarp prst="textNoShape">
              <a:avLst/>
            </a:prstTxWarp>
          </a:bodyPr>
          <a:lstStyle>
            <a:lvl1pPr algn="r" defTabSz="924967">
              <a:defRPr sz="1200"/>
            </a:lvl1pPr>
          </a:lstStyle>
          <a:p>
            <a:fld id="{88CE1BF7-235F-415C-A9D3-A72562353000}" type="datetimeFigureOut">
              <a:rPr lang="en-US"/>
              <a:pPr/>
              <a:t>3/26/2015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2150"/>
            <a:ext cx="461645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63" tIns="45382" rIns="90763" bIns="45382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95637" y="4387767"/>
            <a:ext cx="5558801" cy="4155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87" tIns="46244" rIns="92487" bIns="462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772378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87" tIns="46244" rIns="92487" bIns="46244" numCol="1" anchor="b" anchorCtr="0" compatLnSpc="1">
            <a:prstTxWarp prst="textNoShape">
              <a:avLst/>
            </a:prstTxWarp>
          </a:bodyPr>
          <a:lstStyle>
            <a:lvl1pPr defTabSz="924967">
              <a:defRPr sz="1200"/>
            </a:lvl1pPr>
          </a:lstStyle>
          <a:p>
            <a:endParaRPr lang="es-G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936173" y="8772378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87" tIns="46244" rIns="92487" bIns="46244" numCol="1" anchor="b" anchorCtr="0" compatLnSpc="1">
            <a:prstTxWarp prst="textNoShape">
              <a:avLst/>
            </a:prstTxWarp>
          </a:bodyPr>
          <a:lstStyle>
            <a:lvl1pPr algn="r" defTabSz="924967">
              <a:defRPr sz="1200"/>
            </a:lvl1pPr>
          </a:lstStyle>
          <a:p>
            <a:fld id="{2F1FC035-4980-4399-9420-D25D5E592199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FC035-4980-4399-9420-D25D5E592199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FC035-4980-4399-9420-D25D5E592199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FC035-4980-4399-9420-D25D5E592199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FC035-4980-4399-9420-D25D5E592199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FC035-4980-4399-9420-D25D5E592199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FC035-4980-4399-9420-D25D5E592199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FC035-4980-4399-9420-D25D5E592199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FC035-4980-4399-9420-D25D5E592199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FC035-4980-4399-9420-D25D5E592199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FC035-4980-4399-9420-D25D5E592199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FC035-4980-4399-9420-D25D5E592199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FC035-4980-4399-9420-D25D5E592199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33400" y="152400"/>
            <a:ext cx="71247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GT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409700"/>
            <a:ext cx="8686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4" name="Picture 1" descr="Inline image 1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305800" y="142875"/>
            <a:ext cx="728663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bg1"/>
          </a:solidFill>
          <a:latin typeface="Century Gothic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entury Gothi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entury Gothi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entury Gothi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entury Gothic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entury Gothic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entury Gothic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entury Gothic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entury Gothic" pitchFamily="34" charset="0"/>
        </a:defRPr>
      </a:lvl9pPr>
    </p:titleStyle>
    <p:bodyStyle>
      <a:lvl1pPr marL="231775" indent="-23177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facebook.com/tricolor1035" TargetMode="External"/><Relationship Id="rId4" Type="http://schemas.openxmlformats.org/officeDocument/2006/relationships/hyperlink" Target="http://www.tricolor1035.com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slide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4648200" y="3962400"/>
            <a:ext cx="40386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3638"/>
              </a:lnSpc>
            </a:pPr>
            <a:endParaRPr lang="en-US" sz="2400" dirty="0" smtClean="0">
              <a:solidFill>
                <a:srgbClr val="660066"/>
              </a:solidFill>
              <a:latin typeface="Trebuchet MS" pitchFamily="34" charset="0"/>
            </a:endParaRPr>
          </a:p>
          <a:p>
            <a:pPr>
              <a:lnSpc>
                <a:spcPts val="3638"/>
              </a:lnSpc>
            </a:pPr>
            <a:r>
              <a:rPr lang="en-US" sz="3600" dirty="0" smtClean="0">
                <a:latin typeface="Trebuchet MS" pitchFamily="34" charset="0"/>
              </a:rPr>
              <a:t>BBVA </a:t>
            </a:r>
            <a:r>
              <a:rPr lang="en-US" sz="3600" dirty="0" smtClean="0">
                <a:latin typeface="Trebuchet MS" pitchFamily="34" charset="0"/>
              </a:rPr>
              <a:t>Compass</a:t>
            </a:r>
            <a:endParaRPr lang="en-US" sz="3600" dirty="0" smtClean="0">
              <a:latin typeface="Trebuchet MS" pitchFamily="34" charset="0"/>
            </a:endParaRPr>
          </a:p>
          <a:p>
            <a:pPr>
              <a:lnSpc>
                <a:spcPts val="3638"/>
              </a:lnSpc>
            </a:pPr>
            <a:r>
              <a:rPr lang="en-US" sz="2000" dirty="0" smtClean="0">
                <a:latin typeface="Trebuchet MS" pitchFamily="34" charset="0"/>
              </a:rPr>
              <a:t>On Air, Web &amp; Social Media Recap February &amp; March 2015</a:t>
            </a:r>
            <a:endParaRPr lang="en-US" sz="2000" dirty="0">
              <a:latin typeface="Trebuchet MS" pitchFamily="34" charset="0"/>
            </a:endParaRPr>
          </a:p>
        </p:txBody>
      </p:sp>
      <p:pic>
        <p:nvPicPr>
          <p:cNvPr id="2052" name="Picture 6" descr="entravisionLogo-fullcolor-3D-horizontal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990600"/>
            <a:ext cx="7162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>
            <a:off x="4724400" y="6019800"/>
            <a:ext cx="3276600" cy="0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18" name="AutoShape 2" descr="http://upload.wikimedia.org/wikipedia/commons/1/14/IHOP_Restaurant_logo.svg"/>
          <p:cNvSpPr>
            <a:spLocks noChangeAspect="1" noChangeArrowheads="1"/>
          </p:cNvSpPr>
          <p:nvPr/>
        </p:nvSpPr>
        <p:spPr bwMode="auto">
          <a:xfrm>
            <a:off x="155575" y="-776288"/>
            <a:ext cx="2857500" cy="16192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" name="Picture 2" descr="https://sp.yimg.com/ib/th?id=HN.608046758325191369&amp;pid=15.1&amp;P=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2438400"/>
            <a:ext cx="428625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4"/>
          <p:cNvSpPr txBox="1">
            <a:spLocks/>
          </p:cNvSpPr>
          <p:nvPr/>
        </p:nvSpPr>
        <p:spPr>
          <a:xfrm>
            <a:off x="381000" y="1524000"/>
            <a:ext cx="8382000" cy="48571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8600" y="228600"/>
            <a:ext cx="1287532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WEBSITE: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124200" y="381000"/>
            <a:ext cx="333078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smtClean="0"/>
              <a:t>http://www.tricolor1035.com/</a:t>
            </a:r>
            <a:endParaRPr lang="en-US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90600"/>
            <a:ext cx="85344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4"/>
          <p:cNvSpPr txBox="1">
            <a:spLocks/>
          </p:cNvSpPr>
          <p:nvPr/>
        </p:nvSpPr>
        <p:spPr>
          <a:xfrm>
            <a:off x="381000" y="1524000"/>
            <a:ext cx="8382000" cy="48571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8600" y="228600"/>
            <a:ext cx="3433504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SOCIAL MEDIA POST:  2.24.15</a:t>
            </a:r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 l="15790" t="14445" r="14474"/>
          <a:stretch>
            <a:fillRect/>
          </a:stretch>
        </p:blipFill>
        <p:spPr bwMode="auto">
          <a:xfrm>
            <a:off x="304800" y="838200"/>
            <a:ext cx="8001000" cy="581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4"/>
          <p:cNvSpPr txBox="1">
            <a:spLocks/>
          </p:cNvSpPr>
          <p:nvPr/>
        </p:nvSpPr>
        <p:spPr>
          <a:xfrm>
            <a:off x="381000" y="1524000"/>
            <a:ext cx="8382000" cy="48571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8600" y="228600"/>
            <a:ext cx="3433504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SOCIAL MEDIA POST:  2.25.15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3125" t="14444" r="29375" b="6667"/>
          <a:stretch>
            <a:fillRect/>
          </a:stretch>
        </p:blipFill>
        <p:spPr bwMode="auto">
          <a:xfrm>
            <a:off x="228600" y="814698"/>
            <a:ext cx="8077200" cy="558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3433504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SOCIAL MEDIA POST:  3.26.15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1250" t="14444" r="18125"/>
          <a:stretch>
            <a:fillRect/>
          </a:stretch>
        </p:blipFill>
        <p:spPr bwMode="auto">
          <a:xfrm>
            <a:off x="304800" y="838200"/>
            <a:ext cx="8458200" cy="5763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3433504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SOCIAL MEDIA POST:  3.26.15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7500" t="14444"/>
          <a:stretch>
            <a:fillRect/>
          </a:stretch>
        </p:blipFill>
        <p:spPr bwMode="auto">
          <a:xfrm>
            <a:off x="228600" y="838200"/>
            <a:ext cx="8458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3433504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SOCIAL MEDIA POST:  3.26.15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3750" t="15555" r="625"/>
          <a:stretch>
            <a:fillRect/>
          </a:stretch>
        </p:blipFill>
        <p:spPr bwMode="auto">
          <a:xfrm>
            <a:off x="155408" y="914400"/>
            <a:ext cx="8759992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3433504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SOCIAL MEDIA POST:  3.26.15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0000" t="14444" r="1250"/>
          <a:stretch>
            <a:fillRect/>
          </a:stretch>
        </p:blipFill>
        <p:spPr bwMode="auto">
          <a:xfrm>
            <a:off x="228600" y="990600"/>
            <a:ext cx="8610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3433504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SOCIAL MEDIA POST:  3.26.15</a:t>
            </a:r>
            <a:endParaRPr lang="en-US" dirty="0"/>
          </a:p>
        </p:txBody>
      </p:sp>
      <p:pic>
        <p:nvPicPr>
          <p:cNvPr id="4" name="Picture 3" descr="Screen shot 2015-03-26 at 9.32.09 A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914400"/>
            <a:ext cx="7085501" cy="54987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3433504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SOCIAL MEDIA POST:  3.26.15</a:t>
            </a:r>
            <a:endParaRPr lang="en-US" dirty="0"/>
          </a:p>
        </p:txBody>
      </p:sp>
      <p:pic>
        <p:nvPicPr>
          <p:cNvPr id="5" name="Picture 4" descr="Screen shot 2015-03-26 at 9.32.37 A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990600"/>
            <a:ext cx="8284338" cy="49313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3433504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SOCIAL MEDIA POST:  3.26.15</a:t>
            </a:r>
            <a:endParaRPr lang="en-US" dirty="0"/>
          </a:p>
        </p:txBody>
      </p:sp>
      <p:pic>
        <p:nvPicPr>
          <p:cNvPr id="4" name="Picture 3" descr="Screen shot 2015-03-26 at 9.32.47 A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819346"/>
            <a:ext cx="7848600" cy="59067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s://sp.yimg.com/ib/th?id=HN.608046758325191369&amp;pid=15.1&amp;P=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0750" y="838200"/>
            <a:ext cx="4286250" cy="2133600"/>
          </a:xfrm>
          <a:prstGeom prst="rect">
            <a:avLst/>
          </a:prstGeom>
          <a:noFill/>
        </p:spPr>
      </p:pic>
      <p:sp>
        <p:nvSpPr>
          <p:cNvPr id="14" name="Rounded Rectangle 13"/>
          <p:cNvSpPr/>
          <p:nvPr/>
        </p:nvSpPr>
        <p:spPr>
          <a:xfrm>
            <a:off x="228600" y="1295400"/>
            <a:ext cx="8686800" cy="5181600"/>
          </a:xfrm>
          <a:prstGeom prst="roundRect">
            <a:avLst>
              <a:gd name="adj" fmla="val 4275"/>
            </a:avLst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outerShdw blurRad="82550" dist="23000" dir="5400000" rotWithShape="0">
              <a:srgbClr val="000000">
                <a:alpha val="2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Content Placeholder 4"/>
          <p:cNvSpPr txBox="1">
            <a:spLocks/>
          </p:cNvSpPr>
          <p:nvPr/>
        </p:nvSpPr>
        <p:spPr>
          <a:xfrm>
            <a:off x="381000" y="1524000"/>
            <a:ext cx="8382000" cy="48571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Rectangle 25"/>
          <p:cNvSpPr>
            <a:spLocks noChangeArrowheads="1"/>
          </p:cNvSpPr>
          <p:nvPr/>
        </p:nvSpPr>
        <p:spPr bwMode="auto">
          <a:xfrm>
            <a:off x="457200" y="2251770"/>
            <a:ext cx="83058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 sz="2400" dirty="0"/>
          </a:p>
          <a:p>
            <a:pPr>
              <a:buFontTx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Station: KLNZ-FM 103.5-FM La Tricolor-</a:t>
            </a:r>
            <a:r>
              <a:rPr lang="en-US" sz="2000" dirty="0" smtClean="0"/>
              <a:t>Puros</a:t>
            </a:r>
            <a:r>
              <a:rPr lang="en-US" sz="2000" dirty="0" smtClean="0"/>
              <a:t> </a:t>
            </a:r>
            <a:r>
              <a:rPr lang="en-US" sz="2000" dirty="0" smtClean="0"/>
              <a:t>Trancazos</a:t>
            </a:r>
            <a:r>
              <a:rPr lang="en-US" sz="2000" dirty="0" smtClean="0"/>
              <a:t>!</a:t>
            </a:r>
          </a:p>
          <a:p>
            <a:pPr>
              <a:buFontTx/>
              <a:buChar char="•"/>
            </a:pPr>
            <a:r>
              <a:rPr lang="en-US" sz="2000" dirty="0" smtClean="0"/>
              <a:t> DJ Endorser: Daniel Perez “El Garbanzo” Co-Host </a:t>
            </a:r>
            <a:r>
              <a:rPr lang="en-US" sz="2000" dirty="0" smtClean="0"/>
              <a:t>Erazno</a:t>
            </a:r>
            <a:r>
              <a:rPr lang="en-US" sz="2000" dirty="0" smtClean="0"/>
              <a:t> y La </a:t>
            </a:r>
            <a:r>
              <a:rPr lang="en-US" sz="2000" dirty="0" smtClean="0"/>
              <a:t>Chokolata</a:t>
            </a:r>
            <a:r>
              <a:rPr lang="en-US" sz="2000" dirty="0" smtClean="0"/>
              <a:t> Show 3p-7p!</a:t>
            </a:r>
          </a:p>
          <a:p>
            <a:pPr>
              <a:buFontTx/>
              <a:buChar char="•"/>
            </a:pPr>
            <a:r>
              <a:rPr lang="en-US" sz="2000" dirty="0" smtClean="0"/>
              <a:t> Banners Display on </a:t>
            </a:r>
            <a:r>
              <a:rPr lang="en-US" sz="2000" dirty="0" smtClean="0">
                <a:hlinkClick r:id="rId4"/>
              </a:rPr>
              <a:t>www.tricolor1035.com</a:t>
            </a:r>
            <a:r>
              <a:rPr lang="en-US" sz="2000" dirty="0" smtClean="0"/>
              <a:t> 300X250 &amp; 120X240</a:t>
            </a:r>
          </a:p>
          <a:p>
            <a:pPr>
              <a:buFontTx/>
              <a:buChar char="•"/>
            </a:pPr>
            <a:r>
              <a:rPr lang="en-US" sz="2000" dirty="0" smtClean="0"/>
              <a:t> Social Media Support on </a:t>
            </a:r>
            <a:r>
              <a:rPr lang="en-US" sz="2000" dirty="0" smtClean="0">
                <a:hlinkClick r:id="rId5"/>
              </a:rPr>
              <a:t>https://www.facebook.com/tricolor1035</a:t>
            </a:r>
            <a:endParaRPr lang="en-US" sz="2000" dirty="0" smtClean="0"/>
          </a:p>
          <a:p>
            <a:pPr>
              <a:buFontTx/>
              <a:buChar char="•"/>
            </a:pPr>
            <a:r>
              <a:rPr lang="en-US" sz="2000" dirty="0" smtClean="0"/>
              <a:t> 2.23.15 to 2.27.15 (20) :60 sec endorsed spots 3p-7p</a:t>
            </a:r>
          </a:p>
          <a:p>
            <a:pPr>
              <a:buFontTx/>
              <a:buChar char="•"/>
            </a:pPr>
            <a:r>
              <a:rPr lang="en-US" sz="2000" dirty="0" smtClean="0"/>
              <a:t> 3.23.15 to 3.27.15 (20) :60 sec endorsed spots 3p-7p</a:t>
            </a:r>
          </a:p>
          <a:p>
            <a:pPr>
              <a:buFontTx/>
              <a:buChar char="•"/>
            </a:pPr>
            <a:r>
              <a:rPr lang="en-US" sz="2000" dirty="0" smtClean="0"/>
              <a:t> </a:t>
            </a:r>
            <a:r>
              <a:rPr lang="en-US" sz="2000" dirty="0" smtClean="0"/>
              <a:t>Air-check’s </a:t>
            </a:r>
            <a:r>
              <a:rPr lang="en-US" sz="2000" dirty="0" smtClean="0"/>
              <a:t>sent to Carrie </a:t>
            </a:r>
            <a:r>
              <a:rPr lang="en-US" sz="2000" dirty="0" smtClean="0"/>
              <a:t>Zampich</a:t>
            </a:r>
            <a:r>
              <a:rPr lang="en-US" sz="2000" dirty="0" smtClean="0"/>
              <a:t> via email MP3 formats</a:t>
            </a:r>
          </a:p>
          <a:p>
            <a:pPr>
              <a:buFontTx/>
              <a:buChar char="•"/>
            </a:pPr>
            <a:r>
              <a:rPr lang="en-US" sz="2000" dirty="0" smtClean="0"/>
              <a:t> Spots sent to Carrie </a:t>
            </a:r>
            <a:r>
              <a:rPr lang="en-US" sz="2000" dirty="0" smtClean="0"/>
              <a:t>Zampich</a:t>
            </a:r>
            <a:r>
              <a:rPr lang="en-US" sz="2000" dirty="0" smtClean="0"/>
              <a:t> </a:t>
            </a:r>
            <a:r>
              <a:rPr lang="en-US" sz="2000" dirty="0" smtClean="0"/>
              <a:t>via email MP3 formats</a:t>
            </a:r>
          </a:p>
          <a:p>
            <a:pPr>
              <a:buFontTx/>
              <a:buChar char="•"/>
            </a:pPr>
            <a:r>
              <a:rPr lang="en-US" sz="2000" dirty="0" smtClean="0"/>
              <a:t> Screen shots (please see next slides)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685800"/>
            <a:ext cx="6489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On Air, Website &amp; Social Media Recap: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3433504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SOCIAL MEDIA POST:  3.26.15</a:t>
            </a:r>
            <a:endParaRPr lang="en-US" dirty="0"/>
          </a:p>
        </p:txBody>
      </p:sp>
      <p:pic>
        <p:nvPicPr>
          <p:cNvPr id="5" name="Picture 4" descr="Screen shot 2015-03-26 at 9.32.54 A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838200"/>
            <a:ext cx="8446136" cy="51499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lineas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9799"/>
            <a:ext cx="4495800" cy="5828243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81000" y="4419600"/>
            <a:ext cx="8402249" cy="1730751"/>
          </a:xfrm>
          <a:prstGeom prst="roundRect">
            <a:avLst>
              <a:gd name="adj" fmla="val 9633"/>
            </a:avLst>
          </a:prstGeom>
          <a:gradFill flip="none" rotWithShape="1">
            <a:gsLst>
              <a:gs pos="0">
                <a:schemeClr val="bg1">
                  <a:alpha val="98000"/>
                </a:schemeClr>
              </a:gs>
              <a:gs pos="69000">
                <a:schemeClr val="bg1">
                  <a:alpha val="95000"/>
                </a:schemeClr>
              </a:gs>
            </a:gsLst>
            <a:lin ang="5640000" scaled="0"/>
            <a:tileRect/>
          </a:gradFill>
          <a:ln>
            <a:solidFill>
              <a:schemeClr val="bg1">
                <a:lumMod val="85000"/>
              </a:schemeClr>
            </a:solidFill>
          </a:ln>
          <a:effectLst>
            <a:outerShdw blurRad="82550" dist="23000" dir="5400000" rotWithShape="0">
              <a:srgbClr val="000000">
                <a:alpha val="2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4777026"/>
            <a:ext cx="8402248" cy="1978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381000" y="4985267"/>
            <a:ext cx="8402248" cy="1588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640978" y="1676400"/>
            <a:ext cx="44456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gradFill flip="none" rotWithShape="1">
                  <a:gsLst>
                    <a:gs pos="4000">
                      <a:srgbClr val="380C65"/>
                    </a:gs>
                    <a:gs pos="100000">
                      <a:srgbClr val="FF9600"/>
                    </a:gs>
                    <a:gs pos="63000">
                      <a:srgbClr val="FF0000"/>
                    </a:gs>
                    <a:gs pos="33000">
                      <a:srgbClr val="511390"/>
                    </a:gs>
                  </a:gsLst>
                  <a:lin ang="2460000" scaled="0"/>
                  <a:tileRect/>
                </a:gradFill>
                <a:latin typeface="Trebuchet MS" pitchFamily="34" charset="0"/>
                <a:cs typeface="Aller"/>
              </a:rPr>
              <a:t>Thank you!</a:t>
            </a:r>
          </a:p>
          <a:p>
            <a:pPr algn="ctr"/>
            <a:r>
              <a:rPr lang="en-US" sz="6000" b="1" dirty="0" smtClean="0">
                <a:gradFill flip="none" rotWithShape="1">
                  <a:gsLst>
                    <a:gs pos="4000">
                      <a:srgbClr val="380C65"/>
                    </a:gs>
                    <a:gs pos="100000">
                      <a:srgbClr val="FF9600"/>
                    </a:gs>
                    <a:gs pos="63000">
                      <a:srgbClr val="FF0000"/>
                    </a:gs>
                    <a:gs pos="33000">
                      <a:srgbClr val="511390"/>
                    </a:gs>
                  </a:gsLst>
                  <a:lin ang="2460000" scaled="0"/>
                  <a:tileRect/>
                </a:gradFill>
                <a:latin typeface="Trebuchet MS" pitchFamily="34" charset="0"/>
                <a:cs typeface="Aller"/>
              </a:rPr>
              <a:t>Gracias!</a:t>
            </a:r>
            <a:endParaRPr lang="en-US" sz="6000" b="1" dirty="0">
              <a:gradFill flip="none" rotWithShape="1">
                <a:gsLst>
                  <a:gs pos="4000">
                    <a:srgbClr val="380C65"/>
                  </a:gs>
                  <a:gs pos="100000">
                    <a:srgbClr val="FF9600"/>
                  </a:gs>
                  <a:gs pos="63000">
                    <a:srgbClr val="FF0000"/>
                  </a:gs>
                  <a:gs pos="33000">
                    <a:srgbClr val="511390"/>
                  </a:gs>
                </a:gsLst>
                <a:lin ang="2460000" scaled="0"/>
                <a:tileRect/>
              </a:gradFill>
              <a:latin typeface="Trebuchet MS" pitchFamily="34" charset="0"/>
              <a:cs typeface="Aller"/>
            </a:endParaRPr>
          </a:p>
        </p:txBody>
      </p:sp>
      <p:pic>
        <p:nvPicPr>
          <p:cNvPr id="18" name="Picture 17" descr="entravisionLogo-fullcolor-3D-wid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0" y="5257094"/>
            <a:ext cx="2915849" cy="555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4"/>
          <p:cNvSpPr txBox="1">
            <a:spLocks/>
          </p:cNvSpPr>
          <p:nvPr/>
        </p:nvSpPr>
        <p:spPr>
          <a:xfrm>
            <a:off x="381000" y="1524000"/>
            <a:ext cx="8382000" cy="48571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8600" y="228600"/>
            <a:ext cx="1287532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WEBSITE:</a:t>
            </a:r>
            <a:endParaRPr lang="en-US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666" y="1066800"/>
            <a:ext cx="8534401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124200" y="381000"/>
            <a:ext cx="333078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smtClean="0"/>
              <a:t>http://www.tricolor1035.com/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4"/>
          <p:cNvSpPr txBox="1">
            <a:spLocks/>
          </p:cNvSpPr>
          <p:nvPr/>
        </p:nvSpPr>
        <p:spPr>
          <a:xfrm>
            <a:off x="381000" y="1524000"/>
            <a:ext cx="8382000" cy="48571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8600" y="228600"/>
            <a:ext cx="1287532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WEBSITE:</a:t>
            </a:r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990600"/>
            <a:ext cx="8305800" cy="467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124200" y="381000"/>
            <a:ext cx="333078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smtClean="0"/>
              <a:t>http://www.tricolor1035.com/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4"/>
          <p:cNvSpPr txBox="1">
            <a:spLocks/>
          </p:cNvSpPr>
          <p:nvPr/>
        </p:nvSpPr>
        <p:spPr>
          <a:xfrm>
            <a:off x="381000" y="1524000"/>
            <a:ext cx="8382000" cy="48571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8600" y="228600"/>
            <a:ext cx="1287532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WEBSITE:</a:t>
            </a:r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90600"/>
            <a:ext cx="8763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124200" y="381000"/>
            <a:ext cx="333078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smtClean="0"/>
              <a:t>http://www.tricolor1035.com/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4"/>
          <p:cNvSpPr txBox="1">
            <a:spLocks/>
          </p:cNvSpPr>
          <p:nvPr/>
        </p:nvSpPr>
        <p:spPr>
          <a:xfrm>
            <a:off x="381000" y="1524000"/>
            <a:ext cx="8382000" cy="48571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8600" y="228600"/>
            <a:ext cx="1287532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WEBSITE:</a:t>
            </a:r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866" y="838200"/>
            <a:ext cx="8551334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124200" y="381000"/>
            <a:ext cx="333078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smtClean="0"/>
              <a:t>http://www.tricolor1035.com/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4"/>
          <p:cNvSpPr txBox="1">
            <a:spLocks/>
          </p:cNvSpPr>
          <p:nvPr/>
        </p:nvSpPr>
        <p:spPr>
          <a:xfrm>
            <a:off x="381000" y="1524000"/>
            <a:ext cx="8382000" cy="48571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8600" y="228600"/>
            <a:ext cx="1287532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WEBSITE: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124200" y="381000"/>
            <a:ext cx="333078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smtClean="0"/>
              <a:t>http://www.tricolor1035.com/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066800"/>
            <a:ext cx="8652933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4"/>
          <p:cNvSpPr txBox="1">
            <a:spLocks/>
          </p:cNvSpPr>
          <p:nvPr/>
        </p:nvSpPr>
        <p:spPr>
          <a:xfrm>
            <a:off x="381000" y="1524000"/>
            <a:ext cx="8382000" cy="48571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8600" y="228600"/>
            <a:ext cx="1287532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WEBSITE: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124200" y="381000"/>
            <a:ext cx="333078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smtClean="0"/>
              <a:t>http://www.tricolor1035.com/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066800"/>
            <a:ext cx="8763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4"/>
          <p:cNvSpPr txBox="1">
            <a:spLocks/>
          </p:cNvSpPr>
          <p:nvPr/>
        </p:nvSpPr>
        <p:spPr>
          <a:xfrm>
            <a:off x="381000" y="1524000"/>
            <a:ext cx="8382000" cy="48571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8600" y="228600"/>
            <a:ext cx="1287532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WEBSITE: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124200" y="381000"/>
            <a:ext cx="333078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smtClean="0"/>
              <a:t>http://www.tricolor1035.com/</a:t>
            </a:r>
            <a:endParaRPr lang="en-US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90600"/>
            <a:ext cx="866986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17758</TotalTime>
  <Words>247</Words>
  <Application>Microsoft Office PowerPoint</Application>
  <PresentationFormat>On-screen Show (4:3)</PresentationFormat>
  <Paragraphs>76</Paragraphs>
  <Slides>21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rrendon</dc:creator>
  <cp:lastModifiedBy>Esmeralda Ruiz</cp:lastModifiedBy>
  <cp:revision>1279</cp:revision>
  <dcterms:created xsi:type="dcterms:W3CDTF">2012-01-18T18:42:25Z</dcterms:created>
  <dcterms:modified xsi:type="dcterms:W3CDTF">2015-03-26T22:08:22Z</dcterms:modified>
</cp:coreProperties>
</file>