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6"/>
  </p:sldMasterIdLst>
  <p:sldIdLst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prstClr val="red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FF0000"/>
    <a:srgbClr val="FF0066"/>
    <a:srgbClr val="003399"/>
    <a:srgbClr val="FFFF99"/>
    <a:srgbClr val="FFCCFF"/>
    <a:srgbClr val="FF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6260-E113-445E-AFD6-6140C5D80DCE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76216-FCF7-4B47-B1E0-26CA99D64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8CF1A-F681-4415-9C24-CFBAAAA1F97E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6CB73-3392-414F-B78A-83D1AB1F6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F549F-14DB-4F9A-A9CC-84AD6F413B4E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4A239-EF44-4700-AB92-46294BE43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4372F-9359-40F9-9261-619D1D6134A6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73B5-E834-4924-9EBE-93EAC6BEE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90CB4-7E73-4789-8D04-05AF4DCCFD48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A661-6BDC-4028-8C2C-255B6EA8A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00375-62A2-4949-9EA4-9E4A6AA1BC0E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5ADD5-D5CF-4336-B4CD-1C5E54045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75B2F-0089-4F72-8093-AC07857206A1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261A6-0808-4BAF-8363-710A973B3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139B9-24FE-4319-A652-567675FD2949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6F9F8-EB80-4C67-BEB4-81111298E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6694B-D530-4972-8E4F-49ED460A16E5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36E07-6DB9-4B2C-8599-0973166A9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A9296-0FED-4B3F-98C1-0CB0EE41CC28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AEF5D-4075-4562-B225-4E580B0FB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5C4AB-EC7A-4AED-8BA8-606A3245C683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174BF-20BD-461F-A517-9CD5385F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BAC9644-223C-4527-9A77-459E8EF8A73F}" type="datetimeFigureOut">
              <a:rPr lang="en-US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FCE281-45A5-4ADA-A360-DFFE411BBB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957rnb.com/latest-video.htm" TargetMode="External"/><Relationship Id="rId2" Type="http://schemas.openxmlformats.org/officeDocument/2006/relationships/hyperlink" Target="http://www.957rnb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5879" y="533400"/>
            <a:ext cx="8382000" cy="6016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05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8" y="304800"/>
            <a:ext cx="2768321" cy="182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njohnson\Documents\Client\Liongate\Tyler Perry's Single Mom's Club\tsmc_160x600_Mar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13207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2590800"/>
            <a:ext cx="6894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erlin Sans FB Demi" panose="020E0802020502020306" pitchFamily="34" charset="0"/>
              </a:rPr>
              <a:t>95.7</a:t>
            </a:r>
            <a:r>
              <a:rPr lang="en-US" sz="2800" b="1" dirty="0" smtClean="0">
                <a:latin typeface="Berlin Sans FB Demi" panose="020E0802020502020306" pitchFamily="34" charset="0"/>
              </a:rPr>
              <a:t> R&amp;B and </a:t>
            </a:r>
            <a:r>
              <a:rPr lang="en-US" sz="2800" b="1" dirty="0" err="1" smtClean="0">
                <a:latin typeface="Berlin Sans FB Demi" panose="020E0802020502020306" pitchFamily="34" charset="0"/>
              </a:rPr>
              <a:t>Liongate</a:t>
            </a:r>
            <a:r>
              <a:rPr lang="en-US" sz="2800" b="1" dirty="0" smtClean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800" b="1" dirty="0" smtClean="0">
                <a:latin typeface="Berlin Sans FB Demi" panose="020E0802020502020306" pitchFamily="34" charset="0"/>
              </a:rPr>
              <a:t>Promotional Recap for Tyler Perry’s </a:t>
            </a:r>
          </a:p>
          <a:p>
            <a:pPr algn="ctr"/>
            <a:r>
              <a:rPr lang="en-US" sz="2800" b="1" dirty="0" smtClean="0">
                <a:latin typeface="Berlin Sans FB Demi" panose="020E0802020502020306" pitchFamily="34" charset="0"/>
              </a:rPr>
              <a:t> THE SINGLE MOMS CLUB! </a:t>
            </a:r>
            <a:endParaRPr lang="en-US" sz="28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5879" y="533400"/>
            <a:ext cx="8382000" cy="6016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u="sng" dirty="0" smtClean="0">
                <a:solidFill>
                  <a:schemeClr val="tx1"/>
                </a:solidFill>
              </a:rPr>
              <a:t>PROMOTIONAL ITEMS:</a:t>
            </a:r>
            <a:endParaRPr lang="en-US" sz="1200" b="1" u="sng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Girls </a:t>
            </a:r>
            <a:r>
              <a:rPr lang="en-US" sz="1200" dirty="0">
                <a:solidFill>
                  <a:schemeClr val="tx1"/>
                </a:solidFill>
              </a:rPr>
              <a:t>Night </a:t>
            </a:r>
            <a:r>
              <a:rPr lang="en-US" sz="1200" dirty="0" smtClean="0">
                <a:solidFill>
                  <a:schemeClr val="tx1"/>
                </a:solidFill>
              </a:rPr>
              <a:t>Out Moms </a:t>
            </a:r>
            <a:r>
              <a:rPr lang="en-US" sz="1200" dirty="0">
                <a:solidFill>
                  <a:schemeClr val="tx1"/>
                </a:solidFill>
              </a:rPr>
              <a:t>need a break and 95.7 R&amp;B wants to give it to them! Starting March </a:t>
            </a:r>
            <a:r>
              <a:rPr lang="en-US" sz="1200" dirty="0" smtClean="0">
                <a:solidFill>
                  <a:schemeClr val="tx1"/>
                </a:solidFill>
              </a:rPr>
              <a:t>5</a:t>
            </a:r>
            <a:r>
              <a:rPr lang="en-US" sz="1200" baseline="30000" dirty="0" smtClean="0">
                <a:solidFill>
                  <a:schemeClr val="tx1"/>
                </a:solidFill>
              </a:rPr>
              <a:t>TH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>
                <a:solidFill>
                  <a:schemeClr val="tx1"/>
                </a:solidFill>
              </a:rPr>
              <a:t>March </a:t>
            </a:r>
            <a:r>
              <a:rPr lang="en-US" sz="1200" dirty="0" smtClean="0">
                <a:solidFill>
                  <a:schemeClr val="tx1"/>
                </a:solidFill>
              </a:rPr>
              <a:t>14</a:t>
            </a:r>
            <a:r>
              <a:rPr lang="en-US" sz="1200" baseline="30000" dirty="0" smtClean="0">
                <a:solidFill>
                  <a:schemeClr val="tx1"/>
                </a:solidFill>
              </a:rPr>
              <a:t>TH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en-US" sz="1200" dirty="0">
                <a:solidFill>
                  <a:schemeClr val="tx1"/>
                </a:solidFill>
              </a:rPr>
              <a:t>listen to Theressa Brown &amp; Charles Black for your chance to win tickets to see "Tyler Perry's Single Moms Club", The Tyler movie pack and be entered for the Grand prize </a:t>
            </a:r>
            <a:r>
              <a:rPr lang="en-US" sz="1200" dirty="0" smtClean="0">
                <a:solidFill>
                  <a:schemeClr val="tx1"/>
                </a:solidFill>
              </a:rPr>
              <a:t>of dinner for two of Palm Gardens Restaurant for </a:t>
            </a:r>
            <a:r>
              <a:rPr lang="en-US" sz="1200" dirty="0">
                <a:solidFill>
                  <a:schemeClr val="tx1"/>
                </a:solidFill>
              </a:rPr>
              <a:t>a second chance to win go </a:t>
            </a:r>
            <a:r>
              <a:rPr lang="en-US" sz="1200" dirty="0" smtClean="0">
                <a:solidFill>
                  <a:schemeClr val="tx1"/>
                </a:solidFill>
                <a:hlinkClick r:id="rId2"/>
              </a:rPr>
              <a:t>www.957rnb.com</a:t>
            </a:r>
            <a:r>
              <a:rPr lang="en-US" sz="1200" dirty="0" smtClean="0">
                <a:solidFill>
                  <a:schemeClr val="tx1"/>
                </a:solidFill>
              </a:rPr>
              <a:t>  and </a:t>
            </a:r>
            <a:r>
              <a:rPr lang="en-US" sz="1200" dirty="0">
                <a:solidFill>
                  <a:schemeClr val="tx1"/>
                </a:solidFill>
              </a:rPr>
              <a:t>enter </a:t>
            </a:r>
            <a:r>
              <a:rPr lang="en-US" sz="1200" dirty="0" smtClean="0">
                <a:solidFill>
                  <a:schemeClr val="tx1"/>
                </a:solidFill>
              </a:rPr>
              <a:t>online. 3/5/2014 </a:t>
            </a:r>
            <a:r>
              <a:rPr lang="en-US" sz="1200" dirty="0">
                <a:solidFill>
                  <a:schemeClr val="tx1"/>
                </a:solidFill>
              </a:rPr>
              <a:t>to </a:t>
            </a:r>
            <a:r>
              <a:rPr lang="en-US" sz="1200" dirty="0" smtClean="0">
                <a:solidFill>
                  <a:schemeClr val="tx1"/>
                </a:solidFill>
              </a:rPr>
              <a:t>3/14/2014. 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1" u="sng" dirty="0" smtClean="0">
                <a:solidFill>
                  <a:schemeClr val="tx1"/>
                </a:solidFill>
              </a:rPr>
              <a:t/>
            </a:r>
            <a:br>
              <a:rPr lang="en-US" sz="1200" b="1" u="sng" dirty="0" smtClean="0">
                <a:solidFill>
                  <a:schemeClr val="tx1"/>
                </a:solidFill>
              </a:rPr>
            </a:br>
            <a:r>
              <a:rPr lang="en-US" sz="1200" b="1" u="sng" dirty="0" smtClean="0">
                <a:solidFill>
                  <a:schemeClr val="tx1"/>
                </a:solidFill>
              </a:rPr>
              <a:t>MENTIONS:</a:t>
            </a:r>
            <a:br>
              <a:rPr lang="en-US" sz="1200" b="1" u="sng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For </a:t>
            </a:r>
            <a:r>
              <a:rPr lang="en-US" sz="1200" dirty="0">
                <a:solidFill>
                  <a:schemeClr val="tx1"/>
                </a:solidFill>
              </a:rPr>
              <a:t>this promotion I will we will air (40) :30 sec promotional announcements and (10) :15 sec promotions.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# Mentions: 50 40 x :30 10 x :</a:t>
            </a:r>
            <a:r>
              <a:rPr lang="en-US" sz="1200" dirty="0" smtClean="0">
                <a:solidFill>
                  <a:schemeClr val="tx1"/>
                </a:solidFill>
              </a:rPr>
              <a:t>15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GRAND </a:t>
            </a:r>
            <a:r>
              <a:rPr lang="en-US" sz="1200" dirty="0">
                <a:solidFill>
                  <a:schemeClr val="tx1"/>
                </a:solidFill>
              </a:rPr>
              <a:t>PRIZE (Station Provides): We are going to treat our listener to either dinner out on the town or a spa day.</a:t>
            </a:r>
          </a:p>
          <a:p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b="1" u="sng" dirty="0" smtClean="0">
                <a:solidFill>
                  <a:schemeClr val="tx1"/>
                </a:solidFill>
              </a:rPr>
              <a:t>DIGITAL </a:t>
            </a:r>
            <a:r>
              <a:rPr lang="en-US" sz="1200" b="1" u="sng" dirty="0">
                <a:solidFill>
                  <a:schemeClr val="tx1"/>
                </a:solidFill>
              </a:rPr>
              <a:t>PROMOTION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Flipper </a:t>
            </a:r>
            <a:r>
              <a:rPr lang="en-US" sz="1200" dirty="0">
                <a:solidFill>
                  <a:schemeClr val="tx1"/>
                </a:solidFill>
              </a:rPr>
              <a:t>to article page with video </a:t>
            </a:r>
            <a:r>
              <a:rPr lang="en-US" sz="1200" dirty="0" smtClean="0">
                <a:solidFill>
                  <a:schemeClr val="tx1"/>
                </a:solidFill>
              </a:rPr>
              <a:t>link, Movie trailer added to Station’s Website media player!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Click here to see the video link on the website!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b="1" u="sng" dirty="0" smtClean="0">
                <a:solidFill>
                  <a:schemeClr val="tx1"/>
                </a:solidFill>
              </a:rPr>
              <a:t/>
            </a:r>
            <a:br>
              <a:rPr lang="en-US" sz="1200" b="1" u="sng" dirty="0" smtClean="0">
                <a:solidFill>
                  <a:schemeClr val="tx1"/>
                </a:solidFill>
              </a:rPr>
            </a:br>
            <a:r>
              <a:rPr lang="en-US" sz="1200" b="1" u="sng" dirty="0" smtClean="0">
                <a:solidFill>
                  <a:schemeClr val="tx1"/>
                </a:solidFill>
              </a:rPr>
              <a:t>SOCIAL </a:t>
            </a:r>
            <a:r>
              <a:rPr lang="en-US" sz="1200" b="1" u="sng" dirty="0">
                <a:solidFill>
                  <a:schemeClr val="tx1"/>
                </a:solidFill>
              </a:rPr>
              <a:t>PROMOTIONS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Social Media post promoting both the contest and the release </a:t>
            </a:r>
            <a:r>
              <a:rPr lang="en-US" sz="1200" dirty="0" err="1">
                <a:solidFill>
                  <a:schemeClr val="tx1"/>
                </a:solidFill>
              </a:rPr>
              <a:t>fo</a:t>
            </a:r>
            <a:r>
              <a:rPr lang="en-US" sz="1200" dirty="0">
                <a:solidFill>
                  <a:schemeClr val="tx1"/>
                </a:solidFill>
              </a:rPr>
              <a:t> the movie starting March 5th.</a:t>
            </a:r>
          </a:p>
          <a:p>
            <a:r>
              <a:rPr lang="en-US" sz="1200" dirty="0">
                <a:solidFill>
                  <a:schemeClr val="tx1"/>
                </a:solidFill>
              </a:rPr>
              <a:t>3/5/2014 to 3/14/2014</a:t>
            </a:r>
          </a:p>
          <a:p>
            <a:r>
              <a:rPr lang="en-US" sz="1200" b="1" u="sng" dirty="0" smtClean="0">
                <a:solidFill>
                  <a:schemeClr val="tx1"/>
                </a:solidFill>
              </a:rPr>
              <a:t/>
            </a:r>
            <a:br>
              <a:rPr lang="en-US" sz="1200" b="1" u="sng" dirty="0" smtClean="0">
                <a:solidFill>
                  <a:schemeClr val="tx1"/>
                </a:solidFill>
              </a:rPr>
            </a:br>
            <a:r>
              <a:rPr lang="en-US" sz="1200" b="1" u="sng" dirty="0" smtClean="0">
                <a:solidFill>
                  <a:schemeClr val="tx1"/>
                </a:solidFill>
              </a:rPr>
              <a:t>LIONSGATE </a:t>
            </a:r>
            <a:r>
              <a:rPr lang="en-US" sz="1200" b="1" u="sng" dirty="0">
                <a:solidFill>
                  <a:schemeClr val="tx1"/>
                </a:solidFill>
              </a:rPr>
              <a:t>PROVIDED </a:t>
            </a:r>
            <a:r>
              <a:rPr lang="en-US" sz="1200" b="1" u="sng" dirty="0" smtClean="0">
                <a:solidFill>
                  <a:schemeClr val="tx1"/>
                </a:solidFill>
              </a:rPr>
              <a:t>PRZING:</a:t>
            </a:r>
            <a:endParaRPr lang="en-US" sz="1200" b="1" u="sng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Survival </a:t>
            </a:r>
            <a:r>
              <a:rPr lang="en-US" sz="1100" dirty="0" smtClean="0">
                <a:solidFill>
                  <a:schemeClr val="tx1"/>
                </a:solidFill>
              </a:rPr>
              <a:t>Kits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ROE Passes 12*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Mini Posters 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Nail Files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Chocolate Bar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Hand Wipe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Tyler </a:t>
            </a:r>
            <a:r>
              <a:rPr lang="en-US" sz="1100" dirty="0">
                <a:solidFill>
                  <a:schemeClr val="tx1"/>
                </a:solidFill>
              </a:rPr>
              <a:t>DVD </a:t>
            </a:r>
            <a:r>
              <a:rPr lang="en-US" sz="1100" dirty="0" smtClean="0">
                <a:solidFill>
                  <a:schemeClr val="tx1"/>
                </a:solidFill>
              </a:rPr>
              <a:t>Pack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Romantic </a:t>
            </a:r>
            <a:r>
              <a:rPr lang="en-US" sz="1100" dirty="0">
                <a:solidFill>
                  <a:schemeClr val="tx1"/>
                </a:solidFill>
              </a:rPr>
              <a:t>DVD </a:t>
            </a:r>
            <a:r>
              <a:rPr lang="en-US" sz="1100" dirty="0" smtClean="0">
                <a:solidFill>
                  <a:schemeClr val="tx1"/>
                </a:solidFill>
              </a:rPr>
              <a:t>Pack 10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05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9" y="304800"/>
            <a:ext cx="1600200" cy="1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2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420688"/>
            <a:ext cx="8382000" cy="6016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7165975" cy="7848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sz="1500" b="1" dirty="0"/>
          </a:p>
          <a:p>
            <a:pPr eaLnBrk="1" hangingPunct="1"/>
            <a:endParaRPr lang="en-US" sz="1500" b="1" dirty="0"/>
          </a:p>
          <a:p>
            <a:pPr eaLnBrk="1" hangingPunct="1">
              <a:buFont typeface="Arial" charset="0"/>
              <a:buChar char="•"/>
            </a:pPr>
            <a:endParaRPr lang="en-US" sz="15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382" t="6652" r="40363" b="5976"/>
          <a:stretch/>
        </p:blipFill>
        <p:spPr>
          <a:xfrm>
            <a:off x="714182" y="1905000"/>
            <a:ext cx="3799952" cy="3505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t="9628" r="5368" b="3812"/>
          <a:stretch/>
        </p:blipFill>
        <p:spPr>
          <a:xfrm>
            <a:off x="4702629" y="1905000"/>
            <a:ext cx="3581400" cy="34695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2999" y="1258669"/>
            <a:ext cx="312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Main Flipper on 95.7 R&amp;B and trailer in our Media Player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258669"/>
            <a:ext cx="348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Social media post linked to the official trailer 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58000" y="1905000"/>
            <a:ext cx="1222375" cy="914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924024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6" y="304800"/>
            <a:ext cx="16033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726122CCCF7C469103B6511F657CDC" ma:contentTypeVersion="0" ma:contentTypeDescription="Create a new document." ma:contentTypeScope="" ma:versionID="8ba07c5de655323e893b4da8c06674ee">
  <xsd:schema xmlns:xsd="http://www.w3.org/2001/XMLSchema" xmlns:xs="http://www.w3.org/2001/XMLSchema" xmlns:p="http://schemas.microsoft.com/office/2006/metadata/properties" xmlns:ns2="de97ce41-f20f-4c49-8a95-719854ee22eb" targetNamespace="http://schemas.microsoft.com/office/2006/metadata/properties" ma:root="true" ma:fieldsID="f423d16c2dad45d49f4164619fc96f93" ns2:_="">
    <xsd:import namespace="de97ce41-f20f-4c49-8a95-719854ee22e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7ce41-f20f-4c49-8a95-719854ee22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e97ce41-f20f-4c49-8a95-719854ee22eb">S6TZK6NQWHS6-399-243</_dlc_DocId>
    <_dlc_DocIdUrl xmlns="de97ce41-f20f-4c49-8a95-719854ee22eb">
      <Url>https://my.entercom.com/Sales/_layouts/DocIdRedir.aspx?ID=S6TZK6NQWHS6-399-243</Url>
      <Description>S6TZK6NQWHS6-399-243</Description>
    </_dlc_DocIdUrl>
  </documentManagement>
</p:properti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1956DBE-A0FE-4127-8655-367FEA7814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97ce41-f20f-4c49-8a95-719854ee22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E886D8-BC4E-409D-8DB3-23945FD63FE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2BFD7D8-87DE-4C2D-B4FE-93CDD7571E3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517E07-FA6E-4934-AEA4-5B16A6EE7F87}">
  <ds:schemaRefs>
    <ds:schemaRef ds:uri="de97ce41-f20f-4c49-8a95-719854ee22eb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A3D536FC-C56E-403B-8650-D153DFF6877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34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hbishop</dc:creator>
  <cp:lastModifiedBy>Cole. Johnson</cp:lastModifiedBy>
  <cp:revision>20</cp:revision>
  <dcterms:created xsi:type="dcterms:W3CDTF">2013-01-03T13:52:29Z</dcterms:created>
  <dcterms:modified xsi:type="dcterms:W3CDTF">2014-03-20T18:05:10Z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S6TZK6NQWHS6-399-239</vt:lpwstr>
  </property>
  <property fmtid="{D5CDD505-2E9C-101B-9397-08002B2CF9AE}" pid="3" name="_dlc_DocIdItemGuid">
    <vt:lpwstr>5c4ed957-a007-44ea-8220-b2d28b28e326</vt:lpwstr>
  </property>
  <property fmtid="{D5CDD505-2E9C-101B-9397-08002B2CF9AE}" pid="4" name="_dlc_DocIdUrl">
    <vt:lpwstr>https://my.entercom.com/Sales/_layouts/DocIdRedir.aspx?ID=S6TZK6NQWHS6-399-239, S6TZK6NQWHS6-399-239</vt:lpwstr>
  </property>
  <property fmtid="{D5CDD505-2E9C-101B-9397-08002B2CF9AE}" pid="5" name="ContentTypeId">
    <vt:lpwstr>0x01010048726122CCCF7C469103B6511F657CDC</vt:lpwstr>
  </property>
</Properties>
</file>