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59" r:id="rId2"/>
    <p:sldId id="379" r:id="rId3"/>
    <p:sldId id="257" r:id="rId4"/>
    <p:sldId id="378" r:id="rId5"/>
    <p:sldId id="376" r:id="rId6"/>
    <p:sldId id="384" r:id="rId7"/>
    <p:sldId id="380" r:id="rId8"/>
    <p:sldId id="381" r:id="rId9"/>
    <p:sldId id="382" r:id="rId10"/>
    <p:sldId id="386" r:id="rId11"/>
    <p:sldId id="383" r:id="rId12"/>
    <p:sldId id="385" r:id="rId13"/>
    <p:sldId id="292" r:id="rId14"/>
  </p:sldIdLst>
  <p:sldSz cx="9144000" cy="6858000" type="screen4x3"/>
  <p:notesSz cx="6845300" cy="9296400"/>
  <p:custDataLst>
    <p:tags r:id="rId17"/>
  </p:custData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 " lastIdx="5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A0C4B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78" y="-24"/>
      </p:cViewPr>
      <p:guideLst>
        <p:guide orient="horz" pos="2160"/>
        <p:guide orient="horz" pos="3984"/>
        <p:guide orient="horz" pos="1087"/>
        <p:guide orient="horz" pos="5"/>
        <p:guide orient="horz"/>
        <p:guide orient="horz" pos="3408"/>
        <p:guide orient="horz" pos="3674"/>
        <p:guide pos="2880"/>
        <p:guide pos="370"/>
        <p:guide pos="53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12" y="-108"/>
      </p:cViewPr>
      <p:guideLst>
        <p:guide orient="horz" pos="2928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7419" y="0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5E895-A812-407D-98E7-1F6D83BA666D}" type="datetimeFigureOut">
              <a:rPr lang="en-GB" smtClean="0">
                <a:solidFill>
                  <a:schemeClr val="tx2"/>
                </a:solidFill>
              </a:rPr>
              <a:t>29/05/2014</a:t>
            </a:fld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7419" y="8829967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9C025-2725-493C-91FC-99F4148035BE}" type="slidenum">
              <a:rPr lang="en-GB" smtClean="0">
                <a:solidFill>
                  <a:schemeClr val="tx2"/>
                </a:solidFill>
              </a:rPr>
              <a:t>‹#›</a:t>
            </a:fld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08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7419" y="0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5467521-5695-45DA-8415-BDB7AEFF5916}" type="datetimeFigureOut">
              <a:rPr lang="en-GB" smtClean="0"/>
              <a:pPr/>
              <a:t>29/05/2014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530" y="4415790"/>
            <a:ext cx="547624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7419" y="8829967"/>
            <a:ext cx="2966297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EE48774-498B-401E-9F5D-F3F74657273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63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19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11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4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4612" y="1371601"/>
            <a:ext cx="5378987" cy="161140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612" y="2959262"/>
            <a:ext cx="4693188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Subtitle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66670" y="258275"/>
            <a:ext cx="1704044" cy="475487"/>
            <a:chOff x="566670" y="258275"/>
            <a:chExt cx="1704044" cy="475487"/>
          </a:xfrm>
        </p:grpSpPr>
        <p:pic>
          <p:nvPicPr>
            <p:cNvPr id="19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226" y="258275"/>
              <a:ext cx="475488" cy="475487"/>
            </a:xfrm>
            <a:prstGeom prst="rect">
              <a:avLst/>
            </a:prstGeom>
          </p:spPr>
        </p:pic>
        <p:grpSp>
          <p:nvGrpSpPr>
            <p:cNvPr id="25" name="letters"/>
            <p:cNvGrpSpPr/>
            <p:nvPr/>
          </p:nvGrpSpPr>
          <p:grpSpPr>
            <a:xfrm>
              <a:off x="566670" y="431006"/>
              <a:ext cx="1169700" cy="130025"/>
              <a:chOff x="566670" y="435864"/>
              <a:chExt cx="1169700" cy="130025"/>
            </a:xfrm>
          </p:grpSpPr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4612" y="5106319"/>
            <a:ext cx="3702588" cy="838200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sz="2400" b="1"/>
            </a:lvl1pPr>
            <a:lvl2pPr marL="0" indent="0" algn="l">
              <a:spcBef>
                <a:spcPts val="0"/>
              </a:spcBef>
              <a:buFont typeface="Arial" pitchFamily="34" charset="0"/>
              <a:buNone/>
              <a:defRPr sz="2400" b="1"/>
            </a:lvl2pPr>
            <a:lvl3pPr marL="0" indent="0" algn="l">
              <a:spcBef>
                <a:spcPts val="0"/>
              </a:spcBef>
              <a:buFont typeface="Arial" pitchFamily="34" charset="0"/>
              <a:buNone/>
              <a:defRPr sz="2400" b="1"/>
            </a:lvl3pPr>
            <a:lvl4pPr marL="0" indent="0" algn="l">
              <a:spcBef>
                <a:spcPts val="0"/>
              </a:spcBef>
              <a:buFont typeface="Arial" pitchFamily="34" charset="0"/>
              <a:buNone/>
              <a:defRPr sz="2400" b="1"/>
            </a:lvl4pPr>
            <a:lvl5pPr marL="0" indent="0" algn="l">
              <a:spcBef>
                <a:spcPts val="0"/>
              </a:spcBef>
              <a:buFont typeface="Arial" pitchFamily="34" charset="0"/>
              <a:buNone/>
              <a:defRPr sz="2400" b="1"/>
            </a:lvl5pPr>
          </a:lstStyle>
          <a:p>
            <a:pPr lvl="0"/>
            <a:r>
              <a:rPr lang="en-GB" dirty="0" smtClean="0"/>
              <a:t>Author’s name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564612" y="5943600"/>
            <a:ext cx="3702588" cy="507451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D357FE9-1087-4F77-801C-78B75FC91A61}" type="datetime5">
              <a:rPr lang="en-GB" smtClean="0"/>
              <a:t>29-May-14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4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4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6000" y="2209800"/>
            <a:ext cx="7956000" cy="1879162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 dirty="0" smtClean="0"/>
              <a:t>“Long quotation or statement”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4473766"/>
            <a:ext cx="3962400" cy="381000"/>
          </a:xfrm>
        </p:spPr>
        <p:txBody>
          <a:bodyPr anchor="b">
            <a:noAutofit/>
          </a:bodyPr>
          <a:lstStyle>
            <a:lvl1pPr marL="0" indent="0" algn="r">
              <a:buFont typeface="Arial" pitchFamily="34" charset="0"/>
              <a:buNone/>
              <a:defRPr sz="1600" b="1" baseline="0"/>
            </a:lvl1pPr>
            <a:lvl2pPr marL="446238" indent="0" algn="r">
              <a:buNone/>
              <a:defRPr sz="1600" b="1"/>
            </a:lvl2pPr>
            <a:lvl3pPr marL="915987" indent="0" algn="r">
              <a:buNone/>
              <a:defRPr sz="1600" b="1"/>
            </a:lvl3pPr>
            <a:lvl4pPr marL="1382400" indent="0" algn="r">
              <a:buNone/>
              <a:defRPr sz="1600" b="1"/>
            </a:lvl4pPr>
            <a:lvl5pPr marL="1850400" indent="0" algn="r">
              <a:buNone/>
              <a:defRPr sz="1600" b="1"/>
            </a:lvl5pPr>
          </a:lstStyle>
          <a:p>
            <a:pPr lvl="0"/>
            <a:r>
              <a:rPr lang="en-GB" dirty="0" smtClean="0"/>
              <a:t>- Attribution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854766"/>
            <a:ext cx="3962400" cy="381000"/>
          </a:xfrm>
        </p:spPr>
        <p:txBody>
          <a:bodyPr anchor="t">
            <a:noAutofit/>
          </a:bodyPr>
          <a:lstStyle>
            <a:lvl1pPr marL="0" indent="0" algn="r">
              <a:buFont typeface="Arial" pitchFamily="34" charset="0"/>
              <a:buNone/>
              <a:defRPr sz="1600" b="0" i="1"/>
            </a:lvl1pPr>
            <a:lvl2pPr marL="446238" indent="0" algn="r">
              <a:buNone/>
              <a:defRPr sz="1600" b="1"/>
            </a:lvl2pPr>
            <a:lvl3pPr marL="915987" indent="0" algn="r">
              <a:buNone/>
              <a:defRPr sz="1600" b="1"/>
            </a:lvl3pPr>
            <a:lvl4pPr marL="1382400" indent="0" algn="r">
              <a:buNone/>
              <a:defRPr sz="1600" b="1"/>
            </a:lvl4pPr>
            <a:lvl5pPr marL="1850400" indent="0" algn="r">
              <a:buNone/>
              <a:defRPr sz="1600" b="1"/>
            </a:lvl5pPr>
          </a:lstStyle>
          <a:p>
            <a:pPr lvl="0"/>
            <a:r>
              <a:rPr lang="en-GB" dirty="0" smtClean="0"/>
              <a:t>Supporting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18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6000" y="1828800"/>
            <a:ext cx="7956000" cy="2641162"/>
          </a:xfr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800" baseline="0"/>
            </a:lvl1pPr>
          </a:lstStyle>
          <a:p>
            <a:r>
              <a:rPr lang="en-GB" dirty="0" smtClean="0"/>
              <a:t>“Short quotation or statement”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4473766"/>
            <a:ext cx="3962400" cy="381000"/>
          </a:xfrm>
        </p:spPr>
        <p:txBody>
          <a:bodyPr anchor="b">
            <a:noAutofit/>
          </a:bodyPr>
          <a:lstStyle>
            <a:lvl1pPr marL="0" indent="0" algn="r">
              <a:buFont typeface="Arial" pitchFamily="34" charset="0"/>
              <a:buNone/>
              <a:defRPr sz="1600" b="1" baseline="0"/>
            </a:lvl1pPr>
            <a:lvl2pPr marL="446238" indent="0" algn="r">
              <a:buNone/>
              <a:defRPr sz="1600" b="1"/>
            </a:lvl2pPr>
            <a:lvl3pPr marL="915987" indent="0" algn="r">
              <a:buNone/>
              <a:defRPr sz="1600" b="1"/>
            </a:lvl3pPr>
            <a:lvl4pPr marL="1382400" indent="0" algn="r">
              <a:buNone/>
              <a:defRPr sz="1600" b="1"/>
            </a:lvl4pPr>
            <a:lvl5pPr marL="1850400" indent="0" algn="r">
              <a:buNone/>
              <a:defRPr sz="1600" b="1"/>
            </a:lvl5pPr>
          </a:lstStyle>
          <a:p>
            <a:pPr lvl="0"/>
            <a:r>
              <a:rPr lang="en-GB" dirty="0" smtClean="0"/>
              <a:t>- Attribution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854766"/>
            <a:ext cx="3962400" cy="381000"/>
          </a:xfrm>
        </p:spPr>
        <p:txBody>
          <a:bodyPr anchor="t">
            <a:noAutofit/>
          </a:bodyPr>
          <a:lstStyle>
            <a:lvl1pPr marL="0" indent="0" algn="r">
              <a:buFont typeface="Arial" pitchFamily="34" charset="0"/>
              <a:buNone/>
              <a:defRPr sz="1600" b="0" i="1"/>
            </a:lvl1pPr>
            <a:lvl2pPr marL="446238" indent="0" algn="r">
              <a:buNone/>
              <a:defRPr sz="1600" b="1"/>
            </a:lvl2pPr>
            <a:lvl3pPr marL="915987" indent="0" algn="r">
              <a:buNone/>
              <a:defRPr sz="1600" b="1"/>
            </a:lvl3pPr>
            <a:lvl4pPr marL="1382400" indent="0" algn="r">
              <a:buNone/>
              <a:defRPr sz="1600" b="1"/>
            </a:lvl4pPr>
            <a:lvl5pPr marL="1850400" indent="0" algn="r">
              <a:buNone/>
              <a:defRPr sz="1600" b="1"/>
            </a:lvl5pPr>
          </a:lstStyle>
          <a:p>
            <a:pPr lvl="0"/>
            <a:r>
              <a:rPr lang="en-GB" dirty="0" smtClean="0"/>
              <a:t>Supporting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82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27266" y="3823398"/>
            <a:ext cx="3907134" cy="2004645"/>
          </a:xfrm>
        </p:spPr>
        <p:txBody>
          <a:bodyPr tIns="228600">
            <a:normAutofit/>
          </a:bodyPr>
          <a:lstStyle>
            <a:lvl1pPr algn="ctr">
              <a:defRPr sz="1400" b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7266" y="1725804"/>
            <a:ext cx="1908000" cy="2004645"/>
          </a:xfrm>
        </p:spPr>
        <p:txBody>
          <a:bodyPr tIns="228600">
            <a:normAutofit/>
          </a:bodyPr>
          <a:lstStyle>
            <a:lvl1pPr algn="ctr">
              <a:defRPr sz="1400" b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626400" y="1725804"/>
            <a:ext cx="1908000" cy="2004645"/>
          </a:xfrm>
        </p:spPr>
        <p:txBody>
          <a:bodyPr tIns="228600">
            <a:normAutofit/>
          </a:bodyPr>
          <a:lstStyle>
            <a:lvl1pPr algn="ctr">
              <a:defRPr sz="1400" b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400" y="6084309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76000" y="1722438"/>
            <a:ext cx="3163824" cy="4582713"/>
          </a:xfrm>
        </p:spPr>
        <p:txBody>
          <a:bodyPr anchor="ctr"/>
          <a:lstStyle>
            <a:lvl1pPr marL="0" indent="0">
              <a:spcBef>
                <a:spcPts val="1800"/>
              </a:spcBef>
              <a:buFont typeface="Arial" pitchFamily="34" charset="0"/>
              <a:buNone/>
              <a:defRPr/>
            </a:lvl1pPr>
            <a:lvl2pPr marL="0" indent="0">
              <a:spcBef>
                <a:spcPts val="200"/>
              </a:spcBef>
              <a:buNone/>
              <a:defRPr/>
            </a:lvl2pPr>
            <a:lvl3pPr marL="0" indent="0">
              <a:spcBef>
                <a:spcPts val="200"/>
              </a:spcBef>
              <a:buNone/>
              <a:defRPr sz="1600"/>
            </a:lvl3pPr>
            <a:lvl4pPr marL="0" indent="0">
              <a:spcBef>
                <a:spcPts val="200"/>
              </a:spcBef>
              <a:buNone/>
              <a:defRPr sz="1600"/>
            </a:lvl4pPr>
            <a:lvl5pPr marL="0" indent="0">
              <a:spcBef>
                <a:spcPts val="200"/>
              </a:spcBef>
              <a:buNone/>
              <a:defRPr sz="1600"/>
            </a:lvl5pPr>
            <a:lvl6pPr marL="0" indent="0">
              <a:spcBef>
                <a:spcPts val="200"/>
              </a:spcBef>
              <a:buNone/>
              <a:defRPr sz="1600"/>
            </a:lvl6pPr>
            <a:lvl7pPr marL="0" indent="0">
              <a:spcBef>
                <a:spcPts val="200"/>
              </a:spcBef>
              <a:buNone/>
              <a:defRPr sz="1600"/>
            </a:lvl7pPr>
            <a:lvl8pPr marL="0" indent="0">
              <a:spcBef>
                <a:spcPts val="200"/>
              </a:spcBef>
              <a:buNone/>
              <a:defRPr sz="1600"/>
            </a:lvl8pPr>
            <a:lvl9pPr marL="0" indent="0">
              <a:spcBef>
                <a:spcPts val="200"/>
              </a:spcBef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64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000" y="1722437"/>
            <a:ext cx="3920400" cy="406876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291600">
              <a:defRPr sz="1400">
                <a:solidFill>
                  <a:schemeClr val="tx1"/>
                </a:solidFill>
              </a:defRPr>
            </a:lvl3pPr>
            <a:lvl4pPr marL="525600">
              <a:defRPr sz="1200">
                <a:solidFill>
                  <a:schemeClr val="tx1"/>
                </a:solidFill>
              </a:defRPr>
            </a:lvl4pPr>
            <a:lvl5pPr marL="525600">
              <a:defRPr sz="1200">
                <a:solidFill>
                  <a:schemeClr val="tx1"/>
                </a:solidFill>
              </a:defRPr>
            </a:lvl5pPr>
            <a:lvl6pPr marL="525600">
              <a:defRPr sz="1200"/>
            </a:lvl6pPr>
            <a:lvl7pPr marL="525600">
              <a:defRPr sz="1200"/>
            </a:lvl7pPr>
            <a:lvl8pPr marL="525600">
              <a:defRPr sz="1200"/>
            </a:lvl8pPr>
            <a:lvl9pPr marL="525600"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5" y="1722381"/>
            <a:ext cx="3159126" cy="406761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 b="0"/>
            </a:lvl2pPr>
            <a:lvl3pPr marL="291600" indent="-133200">
              <a:spcBef>
                <a:spcPts val="600"/>
              </a:spcBef>
              <a:buFont typeface="Arial" pitchFamily="34" charset="0"/>
              <a:buChar char="•"/>
              <a:defRPr sz="1400" b="0"/>
            </a:lvl3pPr>
            <a:lvl4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4pPr>
            <a:lvl5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5pPr>
            <a:lvl6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6pPr>
            <a:lvl7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7pPr>
            <a:lvl8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8pPr>
            <a:lvl9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38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5" y="1722381"/>
            <a:ext cx="3159126" cy="406761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 b="0"/>
            </a:lvl2pPr>
            <a:lvl3pPr marL="291600" indent="-133200">
              <a:spcBef>
                <a:spcPts val="600"/>
              </a:spcBef>
              <a:buFont typeface="Arial" pitchFamily="34" charset="0"/>
              <a:buChar char="•"/>
              <a:defRPr sz="1400" b="0"/>
            </a:lvl3pPr>
            <a:lvl4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4pPr>
            <a:lvl5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5pPr>
            <a:lvl6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6pPr>
            <a:lvl7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7pPr>
            <a:lvl8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8pPr>
            <a:lvl9pPr marL="525600" indent="-133200">
              <a:spcBef>
                <a:spcPts val="600"/>
              </a:spcBef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4614000" y="1722438"/>
            <a:ext cx="3920400" cy="40687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18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400" baseline="0"/>
            </a:lvl1pPr>
          </a:lstStyle>
          <a:p>
            <a:r>
              <a:rPr lang="en-GB" dirty="0" smtClean="0"/>
              <a:t>Click icon in the centre of slide to add picture. </a:t>
            </a:r>
            <a:br>
              <a:rPr lang="en-GB" dirty="0" smtClean="0"/>
            </a:br>
            <a:r>
              <a:rPr lang="en-GB" dirty="0" smtClean="0"/>
              <a:t>Or, if you do not see the icon, on the Insert tab, in the Images group, click Picture.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After replacing your image, on the Picture Tools Format tab, in the Arrange group, </a:t>
            </a:r>
            <a:br>
              <a:rPr lang="en-GB" dirty="0" smtClean="0"/>
            </a:br>
            <a:r>
              <a:rPr lang="en-GB" dirty="0" smtClean="0"/>
              <a:t>click the arrow beside Send Backward and then click Send to Back to display text.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146877"/>
            <a:ext cx="9144000" cy="553998"/>
          </a:xfrm>
          <a:solidFill>
            <a:schemeClr val="accent5"/>
          </a:solidFill>
        </p:spPr>
        <p:txBody>
          <a:bodyPr lIns="457200" tIns="91440" rIns="457200" bIns="91440" anchor="ctr">
            <a:spAutoFit/>
          </a:bodyPr>
          <a:lstStyle>
            <a:lvl1pPr algn="ctr">
              <a:defRPr b="0"/>
            </a:lvl1pPr>
          </a:lstStyle>
          <a:p>
            <a:r>
              <a:rPr lang="en-GB" dirty="0" smtClean="0"/>
              <a:t>Story copy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400" y="6084309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33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Story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 lIns="457200" tIns="914400" rIns="457200" bIns="0" anchor="t"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r>
              <a:rPr lang="en-GB" dirty="0" smtClean="0"/>
              <a:t>Click icon in the centre of slide to add picture. </a:t>
            </a:r>
            <a:br>
              <a:rPr lang="en-GB" dirty="0" smtClean="0"/>
            </a:br>
            <a:r>
              <a:rPr lang="en-GB" dirty="0" smtClean="0"/>
              <a:t>Or, if you do not see the icon, on the Insert tab, in the Images group, click Picture.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After replacing your image, on the Picture Tools Format tab, in the Arrange group, </a:t>
            </a:r>
            <a:br>
              <a:rPr lang="en-GB" dirty="0" smtClean="0"/>
            </a:br>
            <a:r>
              <a:rPr lang="en-GB" dirty="0" smtClean="0"/>
              <a:t>click the arrow beside Send Backward and then click Send to Back to display text.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146877"/>
            <a:ext cx="9144000" cy="553998"/>
          </a:xfrm>
          <a:solidFill>
            <a:schemeClr val="bg1"/>
          </a:solidFill>
        </p:spPr>
        <p:txBody>
          <a:bodyPr wrap="square" lIns="457200" tIns="91440" rIns="457200" bIns="91440" anchor="ctr">
            <a:spAutoFit/>
          </a:bodyPr>
          <a:lstStyle>
            <a:lvl1pPr algn="ctr">
              <a:defRPr b="0"/>
            </a:lvl1pPr>
          </a:lstStyle>
          <a:p>
            <a:r>
              <a:rPr lang="en-GB" dirty="0" smtClean="0"/>
              <a:t>Story copy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400" y="6084309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4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1692000" bIns="0" anchor="t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400" y="6084309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86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1692000" bIns="0" anchor="t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494975"/>
            <a:ext cx="7956000" cy="419425"/>
          </a:xfrm>
          <a:noFill/>
        </p:spPr>
        <p:txBody>
          <a:bodyPr anchor="ctr"/>
          <a:lstStyle>
            <a:lvl1pPr algn="l">
              <a:defRPr b="1">
                <a:solidFill>
                  <a:srgbClr val="2D0C4B"/>
                </a:solidFill>
              </a:defRPr>
            </a:lvl1pPr>
          </a:lstStyle>
          <a:p>
            <a:r>
              <a:rPr lang="en-GB" dirty="0" smtClean="0"/>
              <a:t>Picture with title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400" y="6084309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96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983600">
              <a:defRPr/>
            </a:lvl5pPr>
            <a:lvl6pPr marL="1983600">
              <a:defRPr/>
            </a:lvl6pPr>
            <a:lvl7pPr marL="1983600">
              <a:defRPr/>
            </a:lvl7pPr>
            <a:lvl8pPr marL="1983600">
              <a:defRPr/>
            </a:lvl8pPr>
            <a:lvl9pPr marL="19836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62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3855904"/>
            <a:ext cx="7956000" cy="2449246"/>
          </a:xfrm>
        </p:spPr>
        <p:txBody>
          <a:bodyPr/>
          <a:lstStyle>
            <a:lvl5pPr>
              <a:defRPr/>
            </a:lvl5pPr>
            <a:lvl6pPr marL="1984248">
              <a:defRPr/>
            </a:lvl6pPr>
            <a:lvl7pPr marL="1984248">
              <a:defRPr/>
            </a:lvl7pPr>
            <a:lvl8pPr marL="1984248">
              <a:defRPr/>
            </a:lvl8pPr>
            <a:lvl9pPr marL="1984248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</p:spPr>
        <p:txBody>
          <a:bodyPr tIns="1008000" bIns="0" anchor="t">
            <a:normAutofit/>
          </a:bodyPr>
          <a:lstStyle>
            <a:lvl1pPr algn="ctr">
              <a:spcBef>
                <a:spcPts val="0"/>
              </a:spcBef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5238000" y="32310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541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14000" y="1722437"/>
            <a:ext cx="3920400" cy="4068763"/>
          </a:xfrm>
        </p:spPr>
        <p:txBody>
          <a:bodyPr tIns="91440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4" y="1722439"/>
            <a:ext cx="3160800" cy="40675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buNone/>
              <a:defRPr sz="1600"/>
            </a:lvl2pPr>
            <a:lvl3pPr marL="291600" indent="-133200">
              <a:buFont typeface="Arial" pitchFamily="34" charset="0"/>
              <a:buChar char="•"/>
              <a:defRPr sz="1400"/>
            </a:lvl3pPr>
            <a:lvl4pPr marL="525600" indent="-133200">
              <a:buFont typeface="Arial" pitchFamily="34" charset="0"/>
              <a:buChar char="•"/>
              <a:defRPr sz="1200"/>
            </a:lvl4pPr>
            <a:lvl5pPr marL="525600" indent="-133200">
              <a:buFont typeface="Arial" pitchFamily="34" charset="0"/>
              <a:buChar char="•"/>
              <a:defRPr sz="1200"/>
            </a:lvl5pPr>
            <a:lvl6pPr marL="525600" indent="-133200">
              <a:buFont typeface="Arial" pitchFamily="34" charset="0"/>
              <a:buChar char="•"/>
              <a:defRPr sz="1200"/>
            </a:lvl6pPr>
            <a:lvl7pPr marL="525600" indent="-133200">
              <a:buFont typeface="Arial" pitchFamily="34" charset="0"/>
              <a:buChar char="•"/>
              <a:defRPr sz="1200"/>
            </a:lvl7pPr>
            <a:lvl8pPr marL="525600" indent="-133200">
              <a:buFont typeface="Arial" pitchFamily="34" charset="0"/>
              <a:buChar char="•"/>
              <a:defRPr sz="1200"/>
            </a:lvl8pPr>
            <a:lvl9pPr marL="525600" indent="-133200">
              <a:buFont typeface="Arial" pitchFamily="34" charset="0"/>
              <a:buChar char="•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14000" y="5593200"/>
            <a:ext cx="39204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17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87374" y="1722438"/>
            <a:ext cx="7947025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399" y="55932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24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" y="864"/>
            <a:ext cx="9141696" cy="6856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4" y="1722439"/>
            <a:ext cx="3160800" cy="40675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buNone/>
              <a:defRPr sz="1600"/>
            </a:lvl2pPr>
            <a:lvl3pPr marL="291600" indent="-133200">
              <a:buFont typeface="Arial" pitchFamily="34" charset="0"/>
              <a:buChar char="•"/>
              <a:defRPr sz="1400"/>
            </a:lvl3pPr>
            <a:lvl4pPr marL="525600" indent="-133200">
              <a:buFont typeface="Arial" pitchFamily="34" charset="0"/>
              <a:buChar char="•"/>
              <a:defRPr sz="1200"/>
            </a:lvl4pPr>
            <a:lvl5pPr marL="525600" indent="-133200">
              <a:buFont typeface="Arial" pitchFamily="34" charset="0"/>
              <a:buChar char="•"/>
              <a:defRPr sz="1200"/>
            </a:lvl5pPr>
            <a:lvl6pPr marL="525600" indent="-133200">
              <a:buFont typeface="Arial" pitchFamily="34" charset="0"/>
              <a:buChar char="•"/>
              <a:defRPr sz="1200"/>
            </a:lvl6pPr>
            <a:lvl7pPr marL="525600" indent="-133200">
              <a:buFont typeface="Arial" pitchFamily="34" charset="0"/>
              <a:buChar char="•"/>
              <a:defRPr sz="1200"/>
            </a:lvl7pPr>
            <a:lvl8pPr marL="525600" indent="-133200">
              <a:buFont typeface="Arial" pitchFamily="34" charset="0"/>
              <a:buChar char="•"/>
              <a:defRPr sz="1200"/>
            </a:lvl8pPr>
            <a:lvl9pPr marL="525600" indent="-133200">
              <a:buFont typeface="Arial" pitchFamily="34" charset="0"/>
              <a:buChar char="•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/>
          </p:nvPr>
        </p:nvSpPr>
        <p:spPr>
          <a:xfrm>
            <a:off x="4614000" y="1722437"/>
            <a:ext cx="39204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9"/>
          </p:nvPr>
        </p:nvSpPr>
        <p:spPr>
          <a:xfrm>
            <a:off x="4614000" y="3811200"/>
            <a:ext cx="39204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14000" y="5593200"/>
            <a:ext cx="39204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14000" y="3504437"/>
            <a:ext cx="39204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74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87375" y="1722438"/>
            <a:ext cx="3906000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628399" y="1722438"/>
            <a:ext cx="3906000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399" y="55932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587375" y="55932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16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" y="864"/>
            <a:ext cx="9141696" cy="6856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4" y="1722439"/>
            <a:ext cx="3160800" cy="40675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buNone/>
              <a:defRPr sz="1600"/>
            </a:lvl2pPr>
            <a:lvl3pPr marL="291600" indent="-133200">
              <a:buFont typeface="Arial" pitchFamily="34" charset="0"/>
              <a:buChar char="•"/>
              <a:defRPr sz="1400"/>
            </a:lvl3pPr>
            <a:lvl4pPr marL="525600" indent="-133200">
              <a:buFont typeface="Arial" pitchFamily="34" charset="0"/>
              <a:buChar char="•"/>
              <a:defRPr sz="1200"/>
            </a:lvl4pPr>
            <a:lvl5pPr marL="525600" indent="-133200">
              <a:buFont typeface="Arial" pitchFamily="34" charset="0"/>
              <a:buChar char="•"/>
              <a:defRPr sz="1200"/>
            </a:lvl5pPr>
            <a:lvl6pPr marL="525600" indent="-133200">
              <a:buFont typeface="Arial" pitchFamily="34" charset="0"/>
              <a:buChar char="•"/>
              <a:defRPr sz="1200"/>
            </a:lvl6pPr>
            <a:lvl7pPr marL="525600" indent="-133200">
              <a:buFont typeface="Arial" pitchFamily="34" charset="0"/>
              <a:buChar char="•"/>
              <a:defRPr sz="1200"/>
            </a:lvl7pPr>
            <a:lvl8pPr marL="525600" indent="-133200">
              <a:buFont typeface="Arial" pitchFamily="34" charset="0"/>
              <a:buChar char="•"/>
              <a:defRPr sz="1200"/>
            </a:lvl8pPr>
            <a:lvl9pPr marL="525600" indent="-133200">
              <a:buFont typeface="Arial" pitchFamily="34" charset="0"/>
              <a:buChar char="•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/>
          </p:nvPr>
        </p:nvSpPr>
        <p:spPr>
          <a:xfrm>
            <a:off x="4614000" y="1722437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9"/>
          </p:nvPr>
        </p:nvSpPr>
        <p:spPr>
          <a:xfrm>
            <a:off x="4614000" y="3811200"/>
            <a:ext cx="39204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626400" y="1722437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14000" y="5593200"/>
            <a:ext cx="39204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14000" y="3504437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6626400" y="3504437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77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87374" y="1722438"/>
            <a:ext cx="2574467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284766" y="1722438"/>
            <a:ext cx="2574467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959932" y="1722438"/>
            <a:ext cx="2574467" cy="4068762"/>
          </a:xfrm>
        </p:spPr>
        <p:txBody>
          <a:bodyPr tIns="9144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60399" y="5593200"/>
            <a:ext cx="2574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3285233" y="5593200"/>
            <a:ext cx="2574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587375" y="5593200"/>
            <a:ext cx="2574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96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374" y="1722439"/>
            <a:ext cx="3160800" cy="40675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buNone/>
              <a:defRPr sz="1600"/>
            </a:lvl2pPr>
            <a:lvl3pPr marL="291600" indent="-133200">
              <a:buFont typeface="Arial" pitchFamily="34" charset="0"/>
              <a:buChar char="•"/>
              <a:defRPr sz="1400"/>
            </a:lvl3pPr>
            <a:lvl4pPr marL="525600" indent="-133200">
              <a:buFont typeface="Arial" pitchFamily="34" charset="0"/>
              <a:buChar char="•"/>
              <a:defRPr sz="1200"/>
            </a:lvl4pPr>
            <a:lvl5pPr marL="525600" indent="-133200">
              <a:buFont typeface="Arial" pitchFamily="34" charset="0"/>
              <a:buChar char="•"/>
              <a:defRPr sz="1200"/>
            </a:lvl5pPr>
            <a:lvl6pPr marL="525600" indent="-133200">
              <a:buFont typeface="Arial" pitchFamily="34" charset="0"/>
              <a:buChar char="•"/>
              <a:defRPr sz="1200"/>
            </a:lvl6pPr>
            <a:lvl7pPr marL="525600" indent="-133200">
              <a:buFont typeface="Arial" pitchFamily="34" charset="0"/>
              <a:buChar char="•"/>
              <a:defRPr sz="1200"/>
            </a:lvl7pPr>
            <a:lvl8pPr marL="525600" indent="-133200">
              <a:buFont typeface="Arial" pitchFamily="34" charset="0"/>
              <a:buChar char="•"/>
              <a:defRPr sz="1200"/>
            </a:lvl8pPr>
            <a:lvl9pPr marL="525600" indent="-133200">
              <a:buFont typeface="Arial" pitchFamily="34" charset="0"/>
              <a:buChar char="•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/>
          </p:nvPr>
        </p:nvSpPr>
        <p:spPr>
          <a:xfrm>
            <a:off x="4614000" y="1722437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626400" y="1722437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14000" y="3504437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6626400" y="3504437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4614000" y="3811200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24"/>
          </p:nvPr>
        </p:nvSpPr>
        <p:spPr>
          <a:xfrm>
            <a:off x="6626400" y="3811200"/>
            <a:ext cx="1908000" cy="1980000"/>
          </a:xfrm>
        </p:spPr>
        <p:txBody>
          <a:bodyPr tIns="228600"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14000" y="5593200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6626400" y="5593200"/>
            <a:ext cx="1908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628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87375" y="1722438"/>
            <a:ext cx="3906000" cy="1980000"/>
          </a:xfrm>
        </p:spPr>
        <p:txBody>
          <a:bodyPr tIns="2286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628399" y="1722438"/>
            <a:ext cx="3906000" cy="1980000"/>
          </a:xfrm>
        </p:spPr>
        <p:txBody>
          <a:bodyPr tIns="2286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628399" y="3811200"/>
            <a:ext cx="3906000" cy="1980000"/>
          </a:xfrm>
        </p:spPr>
        <p:txBody>
          <a:bodyPr tIns="228600" bIns="0" anchor="t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GB" dirty="0" smtClean="0"/>
              <a:t>Picture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87375" y="3811200"/>
            <a:ext cx="3906000" cy="1980000"/>
          </a:xfrm>
        </p:spPr>
        <p:txBody>
          <a:bodyPr tIns="228600" bIns="0" anchor="t">
            <a:normAutofit/>
          </a:bodyPr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28399" y="55932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587375" y="5593200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28399" y="3504438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587375" y="3504438"/>
            <a:ext cx="3906000" cy="198000"/>
          </a:xfrm>
          <a:solidFill>
            <a:srgbClr val="595959">
              <a:alpha val="68000"/>
            </a:srgbClr>
          </a:solidFill>
        </p:spPr>
        <p:txBody>
          <a:bodyPr rIns="36000" anchor="ctr">
            <a:noAutofit/>
          </a:bodyPr>
          <a:lstStyle>
            <a:lvl1pPr marL="0" indent="0" algn="r">
              <a:buFont typeface="Arial" pitchFamily="34" charset="0"/>
              <a:buNone/>
              <a:defRPr sz="1000" b="0">
                <a:solidFill>
                  <a:srgbClr val="FFFFFF"/>
                </a:solidFill>
              </a:defRPr>
            </a:lvl1pPr>
            <a:lvl2pPr marL="446238" indent="0" algn="r">
              <a:buFont typeface="Arial" pitchFamily="34" charset="0"/>
              <a:buNone/>
              <a:defRPr sz="1000" b="0"/>
            </a:lvl2pPr>
            <a:lvl3pPr marL="915987" indent="0" algn="r">
              <a:buFont typeface="Arial" pitchFamily="34" charset="0"/>
              <a:buNone/>
              <a:defRPr sz="1000" b="0"/>
            </a:lvl3pPr>
            <a:lvl4pPr marL="1382400" indent="0" algn="r">
              <a:buFont typeface="Arial" pitchFamily="34" charset="0"/>
              <a:buNone/>
              <a:defRPr sz="1000" b="0"/>
            </a:lvl4pPr>
            <a:lvl5pPr marL="1850400" indent="0" algn="r">
              <a:buFont typeface="Arial" pitchFamily="34" charset="0"/>
              <a:buNone/>
              <a:defRPr sz="1000" b="0"/>
            </a:lvl5pPr>
          </a:lstStyle>
          <a:p>
            <a:pPr lvl="0"/>
            <a:r>
              <a:rPr lang="en-GB" dirty="0" smtClean="0"/>
              <a:t>Photography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90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12" y="1371600"/>
            <a:ext cx="5378987" cy="185378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43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76000" y="1722439"/>
            <a:ext cx="7956000" cy="458271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48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000" y="1722439"/>
            <a:ext cx="7956000" cy="4582712"/>
          </a:xfrm>
        </p:spPr>
        <p:txBody>
          <a:bodyPr vert="eaVert"/>
          <a:lstStyle>
            <a:lvl5pPr marL="1983600">
              <a:defRPr/>
            </a:lvl5pPr>
            <a:lvl6pPr marL="1983600">
              <a:defRPr/>
            </a:lvl6pPr>
            <a:lvl7pPr marL="1983600">
              <a:defRPr/>
            </a:lvl7pPr>
            <a:lvl8pPr marL="1983600">
              <a:defRPr baseline="0"/>
            </a:lvl8pPr>
            <a:lvl9pPr marL="198360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97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29600" y="561860"/>
            <a:ext cx="457200" cy="57627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000" y="561860"/>
            <a:ext cx="6630574" cy="5762739"/>
          </a:xfrm>
        </p:spPr>
        <p:txBody>
          <a:bodyPr vert="eaVert"/>
          <a:lstStyle>
            <a:lvl5pPr marL="1983600">
              <a:defRPr/>
            </a:lvl5pPr>
            <a:lvl6pPr marL="1983600">
              <a:defRPr/>
            </a:lvl6pPr>
            <a:lvl7pPr marL="1983600">
              <a:defRPr/>
            </a:lvl7pPr>
            <a:lvl8pPr marL="1983600">
              <a:defRPr/>
            </a:lvl8pPr>
            <a:lvl9pPr marL="19836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5157730" y="3252730"/>
            <a:ext cx="576274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44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612" y="1613975"/>
            <a:ext cx="5378987" cy="1611408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Divider page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4612" y="3201636"/>
            <a:ext cx="4464588" cy="1752600"/>
          </a:xfrm>
        </p:spPr>
        <p:txBody>
          <a:bodyPr anchor="t">
            <a:normAutofit/>
          </a:bodyPr>
          <a:lstStyle>
            <a:lvl1pPr marL="0" indent="0">
              <a:buNone/>
              <a:defRPr sz="3000" b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Subtitle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66670" y="258275"/>
            <a:ext cx="1704044" cy="475487"/>
            <a:chOff x="566670" y="258275"/>
            <a:chExt cx="1704044" cy="475487"/>
          </a:xfrm>
        </p:grpSpPr>
        <p:pic>
          <p:nvPicPr>
            <p:cNvPr id="19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226" y="258275"/>
              <a:ext cx="475488" cy="475487"/>
            </a:xfrm>
            <a:prstGeom prst="rect">
              <a:avLst/>
            </a:prstGeom>
          </p:spPr>
        </p:pic>
        <p:grpSp>
          <p:nvGrpSpPr>
            <p:cNvPr id="32" name="letters"/>
            <p:cNvGrpSpPr/>
            <p:nvPr/>
          </p:nvGrpSpPr>
          <p:grpSpPr>
            <a:xfrm>
              <a:off x="566670" y="431006"/>
              <a:ext cx="1169700" cy="130025"/>
              <a:chOff x="566670" y="435864"/>
              <a:chExt cx="1169700" cy="130025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651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723066"/>
            <a:ext cx="2404872" cy="4582084"/>
          </a:xfrm>
        </p:spPr>
        <p:txBody>
          <a:bodyPr>
            <a:normAutofit/>
          </a:bodyPr>
          <a:lstStyle>
            <a:lvl1pPr>
              <a:defRPr sz="1800" b="0"/>
            </a:lvl1pPr>
            <a:lvl2pPr marL="0" indent="0">
              <a:buNone/>
              <a:defRPr sz="1600" b="0"/>
            </a:lvl2pPr>
            <a:lvl3pPr marL="291600">
              <a:defRPr sz="1400" b="0"/>
            </a:lvl3pPr>
            <a:lvl4pPr marL="525600">
              <a:defRPr sz="1200" b="0"/>
            </a:lvl4pPr>
            <a:lvl5pPr marL="525600">
              <a:defRPr sz="1200" b="0"/>
            </a:lvl5pPr>
            <a:lvl6pPr marL="525600">
              <a:defRPr sz="1200" b="0"/>
            </a:lvl6pPr>
            <a:lvl7pPr marL="525600">
              <a:defRPr sz="1200" b="0"/>
            </a:lvl7pPr>
            <a:lvl8pPr marL="525600">
              <a:defRPr sz="1200" b="0"/>
            </a:lvl8pPr>
            <a:lvl9pPr marL="525600"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722438"/>
            <a:ext cx="4477670" cy="4582712"/>
          </a:xfrm>
        </p:spPr>
        <p:txBody>
          <a:bodyPr>
            <a:normAutofit/>
          </a:bodyPr>
          <a:lstStyle>
            <a:lvl1pPr>
              <a:defRPr sz="1800" b="0"/>
            </a:lvl1pPr>
            <a:lvl2pPr marL="0" indent="0">
              <a:buNone/>
              <a:defRPr sz="1600" b="0"/>
            </a:lvl2pPr>
            <a:lvl3pPr marL="291600">
              <a:defRPr sz="1400" b="0"/>
            </a:lvl3pPr>
            <a:lvl4pPr marL="525600">
              <a:defRPr sz="1200" b="0"/>
            </a:lvl4pPr>
            <a:lvl5pPr marL="525600">
              <a:defRPr sz="1200" b="0"/>
            </a:lvl5pPr>
            <a:lvl6pPr marL="525600">
              <a:defRPr sz="1200" b="0"/>
            </a:lvl6pPr>
            <a:lvl7pPr marL="525600">
              <a:defRPr sz="1200" b="0"/>
            </a:lvl7pPr>
            <a:lvl8pPr marL="525600">
              <a:defRPr sz="1200" b="0"/>
            </a:lvl8pPr>
            <a:lvl9pPr marL="525600"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21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00" y="1555030"/>
            <a:ext cx="3273552" cy="639762"/>
          </a:xfrm>
        </p:spPr>
        <p:txBody>
          <a:bodyPr anchor="ctr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00" y="2286551"/>
            <a:ext cx="3273552" cy="4018599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2pPr>
            <a:lvl3pPr marL="291600" indent="-133200">
              <a:buFont typeface="Arial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525600" indent="-133200">
              <a:buFont typeface="Arial" pitchFamily="34" charset="0"/>
              <a:buChar char="•"/>
              <a:defRPr sz="1200" b="0">
                <a:solidFill>
                  <a:schemeClr val="tx1"/>
                </a:solidFill>
              </a:defRPr>
            </a:lvl4pPr>
            <a:lvl5pPr marL="525600" indent="-133200">
              <a:buFont typeface="Arial" pitchFamily="34" charset="0"/>
              <a:buChar char="•"/>
              <a:defRPr sz="1200" b="0" baseline="0">
                <a:solidFill>
                  <a:schemeClr val="tx1"/>
                </a:solidFill>
              </a:defRPr>
            </a:lvl5pPr>
            <a:lvl6pPr marL="525600" indent="-133200">
              <a:buFont typeface="Arial" pitchFamily="34" charset="0"/>
              <a:buChar char="•"/>
              <a:defRPr sz="1200" b="0"/>
            </a:lvl6pPr>
            <a:lvl7pPr marL="525600" indent="-133200">
              <a:buFont typeface="Arial" pitchFamily="34" charset="0"/>
              <a:buChar char="•"/>
              <a:defRPr sz="1200" b="0"/>
            </a:lvl7pPr>
            <a:lvl8pPr marL="525600" indent="-133200">
              <a:buFont typeface="Arial" pitchFamily="34" charset="0"/>
              <a:buChar char="•"/>
              <a:defRPr sz="1200" b="0"/>
            </a:lvl8pPr>
            <a:lvl9pPr marL="525600" indent="-133200"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2716" y="1555030"/>
            <a:ext cx="3273552" cy="639762"/>
          </a:xfrm>
        </p:spPr>
        <p:txBody>
          <a:bodyPr anchor="ctr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2716" y="2286000"/>
            <a:ext cx="3273552" cy="4019151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291600" indent="-133200">
              <a:buFont typeface="Arial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525600" indent="-133200">
              <a:buFont typeface="Arial" pitchFamily="34" charset="0"/>
              <a:buChar char="•"/>
              <a:defRPr sz="1200" b="0" baseline="0">
                <a:solidFill>
                  <a:schemeClr val="tx1"/>
                </a:solidFill>
              </a:defRPr>
            </a:lvl4pPr>
            <a:lvl5pPr marL="525600" indent="-133200">
              <a:buFont typeface="Arial" pitchFamily="34" charset="0"/>
              <a:buChar char="•"/>
              <a:defRPr sz="1200" b="0">
                <a:solidFill>
                  <a:schemeClr val="tx1"/>
                </a:solidFill>
              </a:defRPr>
            </a:lvl5pPr>
            <a:lvl6pPr marL="525600" indent="-133200">
              <a:buFont typeface="Arial" pitchFamily="34" charset="0"/>
              <a:buChar char="•"/>
              <a:defRPr sz="1200" b="0"/>
            </a:lvl6pPr>
            <a:lvl7pPr marL="525600" indent="-133200">
              <a:buFont typeface="Arial" pitchFamily="34" charset="0"/>
              <a:buChar char="•"/>
              <a:defRPr sz="1200" b="0"/>
            </a:lvl7pPr>
            <a:lvl8pPr marL="525600" indent="-133200">
              <a:buFont typeface="Arial" pitchFamily="34" charset="0"/>
              <a:buChar char="•"/>
              <a:defRPr sz="1200" b="0" baseline="0"/>
            </a:lvl8pPr>
            <a:lvl9pPr marL="525600" indent="-133200"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67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00" y="1555030"/>
            <a:ext cx="3273552" cy="639762"/>
          </a:xfrm>
        </p:spPr>
        <p:txBody>
          <a:bodyPr anchor="ctr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00" y="2286551"/>
            <a:ext cx="3273552" cy="4018599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2pPr>
            <a:lvl3pPr marL="291600" indent="-133200">
              <a:buFont typeface="Arial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525600" indent="-133200">
              <a:buFont typeface="Arial" pitchFamily="34" charset="0"/>
              <a:buChar char="•"/>
              <a:defRPr sz="1200" b="0">
                <a:solidFill>
                  <a:schemeClr val="tx1"/>
                </a:solidFill>
              </a:defRPr>
            </a:lvl4pPr>
            <a:lvl5pPr marL="525600" indent="-133200">
              <a:buFont typeface="Arial" pitchFamily="34" charset="0"/>
              <a:buChar char="•"/>
              <a:defRPr sz="1200" b="0" baseline="0">
                <a:solidFill>
                  <a:schemeClr val="tx1"/>
                </a:solidFill>
              </a:defRPr>
            </a:lvl5pPr>
            <a:lvl6pPr marL="525600" indent="-133200">
              <a:buFont typeface="Arial" pitchFamily="34" charset="0"/>
              <a:buChar char="•"/>
              <a:defRPr sz="1200" b="0"/>
            </a:lvl6pPr>
            <a:lvl7pPr marL="525600" indent="-133200">
              <a:buFont typeface="Arial" pitchFamily="34" charset="0"/>
              <a:buChar char="•"/>
              <a:defRPr sz="1200" b="0"/>
            </a:lvl7pPr>
            <a:lvl8pPr marL="525600" indent="-133200">
              <a:buFont typeface="Arial" pitchFamily="34" charset="0"/>
              <a:buChar char="•"/>
              <a:defRPr sz="1200" b="0"/>
            </a:lvl8pPr>
            <a:lvl9pPr marL="525600" indent="-133200"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2716" y="1555030"/>
            <a:ext cx="3273552" cy="639762"/>
          </a:xfrm>
        </p:spPr>
        <p:txBody>
          <a:bodyPr anchor="ctr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2716" y="2286551"/>
            <a:ext cx="3273552" cy="4018599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291600" indent="-133200">
              <a:buFont typeface="Arial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525600" indent="-133200">
              <a:buFont typeface="Arial" pitchFamily="34" charset="0"/>
              <a:buChar char="•"/>
              <a:defRPr sz="1200" b="0" baseline="0">
                <a:solidFill>
                  <a:schemeClr val="tx1"/>
                </a:solidFill>
              </a:defRPr>
            </a:lvl4pPr>
            <a:lvl5pPr marL="525600" indent="-133200">
              <a:buFont typeface="Arial" pitchFamily="34" charset="0"/>
              <a:buChar char="•"/>
              <a:defRPr sz="1200" b="0">
                <a:solidFill>
                  <a:schemeClr val="tx1"/>
                </a:solidFill>
              </a:defRPr>
            </a:lvl5pPr>
            <a:lvl6pPr marL="525600" indent="-133200">
              <a:buFont typeface="Arial" pitchFamily="34" charset="0"/>
              <a:buChar char="•"/>
              <a:defRPr sz="1200" b="0"/>
            </a:lvl6pPr>
            <a:lvl7pPr marL="525600" indent="-133200">
              <a:buFont typeface="Arial" pitchFamily="34" charset="0"/>
              <a:buChar char="•"/>
              <a:defRPr sz="1200" b="0"/>
            </a:lvl7pPr>
            <a:lvl8pPr marL="525600" indent="-133200">
              <a:buFont typeface="Arial" pitchFamily="34" charset="0"/>
              <a:buChar char="•"/>
              <a:defRPr sz="1200" b="0" baseline="0"/>
            </a:lvl8pPr>
            <a:lvl9pPr marL="525600" indent="-133200">
              <a:buFont typeface="Arial" pitchFamily="34" charset="0"/>
              <a:buChar char="•"/>
              <a:defRPr sz="1200" b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07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53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, No Brandz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914400"/>
            <a:ext cx="7956000" cy="381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defRPr sz="1800" b="0"/>
            </a:lvl1pPr>
            <a:lvl2pPr marL="0" indent="0" algn="l">
              <a:spcBef>
                <a:spcPts val="0"/>
              </a:spcBef>
              <a:defRPr sz="1800" b="0"/>
            </a:lvl2pPr>
            <a:lvl3pPr marL="0" indent="0" algn="l">
              <a:spcBef>
                <a:spcPts val="0"/>
              </a:spcBef>
              <a:defRPr sz="1800" b="0"/>
            </a:lvl3pPr>
            <a:lvl4pPr marL="0" indent="0" algn="l">
              <a:spcBef>
                <a:spcPts val="0"/>
              </a:spcBef>
              <a:defRPr sz="1800" b="0"/>
            </a:lvl4pPr>
            <a:lvl5pPr marL="0" indent="0" algn="l">
              <a:spcBef>
                <a:spcPts val="0"/>
              </a:spcBef>
              <a:defRPr sz="1800" b="0"/>
            </a:lvl5pPr>
          </a:lstStyle>
          <a:p>
            <a:pPr lvl="0"/>
            <a:r>
              <a:rPr lang="en-GB" dirty="0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44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6477000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494975"/>
            <a:ext cx="7956000" cy="4194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722439"/>
            <a:ext cx="7956000" cy="45827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1244" y="6477537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80B49F-A6FF-4879-A9CB-344EE0C2863B}" type="datetime5">
              <a:rPr lang="en-GB" smtClean="0"/>
              <a:t>29-May-14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200" y="6477537"/>
            <a:ext cx="4374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To update this brand zone text, on the Insert tab, click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000" y="6477537"/>
            <a:ext cx="414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86379" y="6523357"/>
            <a:ext cx="920078" cy="283464"/>
            <a:chOff x="7686379" y="6523357"/>
            <a:chExt cx="920078" cy="283464"/>
          </a:xfrm>
        </p:grpSpPr>
        <p:pic>
          <p:nvPicPr>
            <p:cNvPr id="27" name="logo graphic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993" y="6523357"/>
              <a:ext cx="283464" cy="283464"/>
            </a:xfrm>
            <a:prstGeom prst="rect">
              <a:avLst/>
            </a:prstGeom>
          </p:spPr>
        </p:pic>
        <p:grpSp>
          <p:nvGrpSpPr>
            <p:cNvPr id="29" name="letters"/>
            <p:cNvGrpSpPr/>
            <p:nvPr/>
          </p:nvGrpSpPr>
          <p:grpSpPr>
            <a:xfrm>
              <a:off x="7686379" y="6631599"/>
              <a:ext cx="602561" cy="66981"/>
              <a:chOff x="566670" y="435864"/>
              <a:chExt cx="1169700" cy="130025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98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9" r:id="rId3"/>
    <p:sldLayoutId id="2147483663" r:id="rId4"/>
    <p:sldLayoutId id="2147483664" r:id="rId5"/>
    <p:sldLayoutId id="2147483665" r:id="rId6"/>
    <p:sldLayoutId id="2147483702" r:id="rId7"/>
    <p:sldLayoutId id="2147483666" r:id="rId8"/>
    <p:sldLayoutId id="2147483701" r:id="rId9"/>
    <p:sldLayoutId id="2147483667" r:id="rId10"/>
    <p:sldLayoutId id="2147483679" r:id="rId11"/>
    <p:sldLayoutId id="2147483680" r:id="rId12"/>
    <p:sldLayoutId id="2147483681" r:id="rId13"/>
    <p:sldLayoutId id="2147483668" r:id="rId14"/>
    <p:sldLayoutId id="2147483700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69" r:id="rId21"/>
    <p:sldLayoutId id="2147483688" r:id="rId22"/>
    <p:sldLayoutId id="2147483692" r:id="rId23"/>
    <p:sldLayoutId id="2147483689" r:id="rId24"/>
    <p:sldLayoutId id="2147483693" r:id="rId25"/>
    <p:sldLayoutId id="2147483690" r:id="rId26"/>
    <p:sldLayoutId id="2147483694" r:id="rId27"/>
    <p:sldLayoutId id="2147483691" r:id="rId28"/>
    <p:sldLayoutId id="2147483696" r:id="rId29"/>
    <p:sldLayoutId id="2147483670" r:id="rId30"/>
    <p:sldLayoutId id="2147483671" r:id="rId3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3320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133200" algn="l" defTabSz="625475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50" indent="-131763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5600" indent="-13320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983600" indent="-13320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983600" indent="-1332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3600" indent="-1332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983600" indent="-1332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983600" indent="-1332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5.wdp"/><Relationship Id="rId3" Type="http://schemas.openxmlformats.org/officeDocument/2006/relationships/image" Target="../media/image11.jpeg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e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hyperlink" Target="http://www.kiss108.com/main.htm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jpeg"/><Relationship Id="rId19" Type="http://schemas.openxmlformats.org/officeDocument/2006/relationships/image" Target="../media/image21.jpeg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Mazda Charlotte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DJ Endorsement Recap</a:t>
            </a:r>
          </a:p>
          <a:p>
            <a:r>
              <a:rPr lang="en-GB" dirty="0" smtClean="0"/>
              <a:t>March 24 to </a:t>
            </a:r>
            <a:r>
              <a:rPr lang="en-GB" smtClean="0"/>
              <a:t>May 04, </a:t>
            </a:r>
            <a:r>
              <a:rPr lang="en-GB" dirty="0" smtClean="0"/>
              <a:t>2014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Mindshare Promotions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78B00C9-17E2-41DF-9526-180A2F21230D}" type="datetime5">
              <a:rPr lang="en-GB" smtClean="0"/>
              <a:t>29-May-14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612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GB" sz="4000" dirty="0"/>
              <a:t>OVERALL … #,###,### 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A18-49 </a:t>
            </a:r>
            <a:r>
              <a:rPr lang="en-GB" sz="4000" dirty="0" err="1"/>
              <a:t>Mazda</a:t>
            </a:r>
            <a:r>
              <a:rPr lang="en-GB" sz="4000" dirty="0" err="1" smtClean="0"/>
              <a:t>Gross</a:t>
            </a:r>
            <a:r>
              <a:rPr lang="en-GB" sz="4000" dirty="0" smtClean="0"/>
              <a:t> </a:t>
            </a:r>
            <a:r>
              <a:rPr lang="en-GB" sz="4000" dirty="0"/>
              <a:t>Impressions were made on Charlotte residents during the DJ Endorsement program!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1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“</a:t>
            </a:r>
            <a:r>
              <a:rPr lang="en-US" sz="4400" dirty="0"/>
              <a:t>Thanks for all your hard work on </a:t>
            </a:r>
            <a:r>
              <a:rPr lang="en-US" sz="4400" dirty="0" smtClean="0"/>
              <a:t>this. </a:t>
            </a:r>
            <a:r>
              <a:rPr lang="en-US" sz="4400" dirty="0"/>
              <a:t>I've heard a number of positive comments about their endorsements and I have to believe it's having an </a:t>
            </a:r>
            <a:r>
              <a:rPr lang="en-US" sz="4400" dirty="0" smtClean="0"/>
              <a:t>impact</a:t>
            </a:r>
            <a:r>
              <a:rPr lang="en-GB" sz="4400" dirty="0" smtClean="0"/>
              <a:t>.”</a:t>
            </a:r>
            <a:endParaRPr lang="en-GB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5029200"/>
            <a:ext cx="3962400" cy="381000"/>
          </a:xfrm>
        </p:spPr>
        <p:txBody>
          <a:bodyPr/>
          <a:lstStyle/>
          <a:p>
            <a:r>
              <a:rPr lang="en-GB" dirty="0" smtClean="0"/>
              <a:t>- Charlotte Mazda Dealer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48200" y="5486400"/>
            <a:ext cx="3962400" cy="381000"/>
          </a:xfrm>
        </p:spPr>
        <p:txBody>
          <a:bodyPr/>
          <a:lstStyle/>
          <a:p>
            <a:r>
              <a:rPr lang="en-US" dirty="0"/>
              <a:t>Wednesday, April 30, 2014 7:28 PM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“</a:t>
            </a:r>
            <a:r>
              <a:rPr lang="en-US" sz="4400" dirty="0" smtClean="0"/>
              <a:t>From </a:t>
            </a:r>
            <a:r>
              <a:rPr lang="en-US" sz="4400" dirty="0"/>
              <a:t>a sales standpoint we had a positive story in April, so the DJ program should be considered one of the contributing factors.  There was a 40% increase </a:t>
            </a:r>
            <a:r>
              <a:rPr lang="en-US" sz="4400" dirty="0" smtClean="0"/>
              <a:t>YOY</a:t>
            </a:r>
            <a:r>
              <a:rPr lang="en-GB" sz="4400" dirty="0" smtClean="0"/>
              <a:t>”</a:t>
            </a:r>
            <a:endParaRPr lang="en-GB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5029200"/>
            <a:ext cx="3962400" cy="381000"/>
          </a:xfrm>
        </p:spPr>
        <p:txBody>
          <a:bodyPr/>
          <a:lstStyle/>
          <a:p>
            <a:r>
              <a:rPr lang="en-GB" dirty="0" smtClean="0"/>
              <a:t>- Cliff Dittmore, Garage Team Mazda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48200" y="5486400"/>
            <a:ext cx="3962400" cy="381000"/>
          </a:xfrm>
        </p:spPr>
        <p:txBody>
          <a:bodyPr/>
          <a:lstStyle/>
          <a:p>
            <a:r>
              <a:rPr lang="en-US" dirty="0" smtClean="0"/>
              <a:t>Thursday</a:t>
            </a:r>
            <a:r>
              <a:rPr lang="en-US" dirty="0"/>
              <a:t>, </a:t>
            </a:r>
            <a:r>
              <a:rPr lang="en-US" dirty="0" smtClean="0"/>
              <a:t>May 1, </a:t>
            </a:r>
            <a:r>
              <a:rPr lang="en-US" dirty="0"/>
              <a:t>2014 11:55 AM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9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:\mds\Dept\Promotions\Mazda\2014\Charlotte\Images\mazda_cx5_Profile_Bl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555"/>
          <a:stretch/>
        </p:blipFill>
        <p:spPr bwMode="auto">
          <a:xfrm>
            <a:off x="6342356" y="3589965"/>
            <a:ext cx="274320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mds\Dept\Promotions\Mazda\2014\Charlotte\Images\14_Mazda3_Grand_Touring_Soul_R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19514" r="12618" b="26778"/>
          <a:stretch/>
        </p:blipFill>
        <p:spPr bwMode="auto">
          <a:xfrm>
            <a:off x="5715000" y="2362200"/>
            <a:ext cx="3429000" cy="12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1" y="1722438"/>
            <a:ext cx="5690046" cy="4906961"/>
          </a:xfrm>
        </p:spPr>
        <p:txBody>
          <a:bodyPr>
            <a:normAutofit/>
          </a:bodyPr>
          <a:lstStyle/>
          <a:p>
            <a:r>
              <a:rPr lang="en-US" sz="2000" dirty="0"/>
              <a:t>Mazda needed a way to break through the </a:t>
            </a:r>
            <a:r>
              <a:rPr lang="en-US" sz="2000" dirty="0" smtClean="0"/>
              <a:t>clutter in Charlotte North Carolina during 2Q14.  </a:t>
            </a:r>
          </a:p>
          <a:p>
            <a:pPr lvl="1"/>
            <a:r>
              <a:rPr lang="en-US" dirty="0" smtClean="0"/>
              <a:t>After exploration, it was decided to work with some of the top Radio DJ’s to have them endorse the Mazda 3, Mazda CX-5 and Mazda 6 with </a:t>
            </a:r>
            <a:r>
              <a:rPr lang="en-US" dirty="0" err="1" smtClean="0"/>
              <a:t>SkyActiv</a:t>
            </a:r>
            <a:r>
              <a:rPr lang="en-US" dirty="0" smtClean="0"/>
              <a:t> Technology to their audience.</a:t>
            </a:r>
            <a:endParaRPr lang="en-US" dirty="0"/>
          </a:p>
          <a:p>
            <a:pPr lvl="1"/>
            <a:r>
              <a:rPr lang="en-US" dirty="0" smtClean="0"/>
              <a:t>Radio </a:t>
            </a:r>
            <a:r>
              <a:rPr lang="en-US" dirty="0"/>
              <a:t>DJs are trusted advisors to their audience and a recommendation from them is more akin to Word Of Mouth from a friend than it is to Advertising.  </a:t>
            </a:r>
          </a:p>
          <a:p>
            <a:r>
              <a:rPr lang="en-US" dirty="0" smtClean="0"/>
              <a:t>We gave </a:t>
            </a:r>
            <a:r>
              <a:rPr lang="en-US" dirty="0"/>
              <a:t>each of the DJ’s got a brand new Mazda to drive for six weeks.  Each day they talked LIVE about their Mazda experience on the air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We matched the Mazda nameplates with the DJ whose audience best matched our target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Program Overview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2050" name="Picture 2" descr="http://www.bianc.net/images/charlotte-skyl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228600"/>
            <a:ext cx="2321515" cy="1741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:\mds\Dept\Promotions\Mazda\2014\Charlotte\Images\Mazda6_front_SoulRed_EXT360_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"/>
          <a:stretch/>
        </p:blipFill>
        <p:spPr bwMode="auto">
          <a:xfrm>
            <a:off x="6224005" y="4614308"/>
            <a:ext cx="2861551" cy="14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8"/>
            <a:ext cx="7956000" cy="49069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Garage Team Mazda and Mindshare Local Promotions negotiated a 6 week Radio DJ Endorsement Program on behalf of the Charlotte Mazda Dealers</a:t>
            </a:r>
          </a:p>
          <a:p>
            <a:pPr lvl="1"/>
            <a:r>
              <a:rPr lang="en-GB" sz="1800" dirty="0" smtClean="0"/>
              <a:t>We selected the top three available DJ’s from each of the two ownership groups in the market, CBS and Clear Channel</a:t>
            </a:r>
          </a:p>
          <a:p>
            <a:pPr lvl="2"/>
            <a:r>
              <a:rPr lang="en-GB" sz="1600" dirty="0" smtClean="0"/>
              <a:t>Between the two ownership groups, 8 of the top 10 and 10 of the top 15 stations were represented</a:t>
            </a:r>
          </a:p>
          <a:p>
            <a:pPr lvl="2"/>
            <a:r>
              <a:rPr lang="en-GB" sz="1600" dirty="0" smtClean="0"/>
              <a:t>This could be bring economy of scale as stations would share resources</a:t>
            </a:r>
          </a:p>
          <a:p>
            <a:pPr lvl="1"/>
            <a:r>
              <a:rPr lang="en-GB" sz="1800" dirty="0" smtClean="0"/>
              <a:t>The original concept was to have one of the groups win in a competition, but pricing and additional budget allowed us to execute both programs.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Program Overview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mds\Dept\Promotions\Mazda\2014\Charlotte\Post\Jay Sparxx Blog 2 about dealer vis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72" y="76200"/>
            <a:ext cx="2645133" cy="476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8"/>
            <a:ext cx="5520000" cy="49069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 addition to Daily DJ Endorsements each week, additional elements were added to make it a multi media program</a:t>
            </a:r>
          </a:p>
          <a:p>
            <a:pPr lvl="1"/>
            <a:r>
              <a:rPr lang="en-GB" sz="1800" dirty="0" smtClean="0"/>
              <a:t>Website Display advertising, home page take overs, </a:t>
            </a:r>
            <a:r>
              <a:rPr lang="en-GB" sz="1800" dirty="0" err="1" smtClean="0"/>
              <a:t>preroll</a:t>
            </a:r>
            <a:r>
              <a:rPr lang="en-GB" sz="1800" dirty="0" smtClean="0"/>
              <a:t> video and streaming</a:t>
            </a:r>
          </a:p>
          <a:p>
            <a:pPr lvl="1"/>
            <a:r>
              <a:rPr lang="en-GB" sz="1800" dirty="0" smtClean="0"/>
              <a:t>Social media via DJ Facebook Posts, Tweets, Instagram and E-Mail blasts</a:t>
            </a:r>
          </a:p>
          <a:p>
            <a:pPr lvl="1"/>
            <a:r>
              <a:rPr lang="en-GB" sz="1800" dirty="0" smtClean="0"/>
              <a:t>Weekly remote station appearances at each dealership</a:t>
            </a:r>
          </a:p>
          <a:p>
            <a:pPr lvl="1"/>
            <a:r>
              <a:rPr lang="en-GB" sz="1800" dirty="0" smtClean="0"/>
              <a:t>Contests to drive traffic to the dealerships and www.mazdausa.com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Program Overview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075" name="Picture 3" descr="U:\mds\Dept\Promotions\Mazda\2014\Charlotte\Post\WPEG Home Page Take Ov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10906" r="16036" b="2778"/>
          <a:stretch/>
        </p:blipFill>
        <p:spPr bwMode="auto">
          <a:xfrm rot="638029">
            <a:off x="6055608" y="2937557"/>
            <a:ext cx="2636182" cy="18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:\mds\Dept\Promotions\Mazda\2014\Charlotte\Post\Jay Sparxx Instagram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659">
            <a:off x="6167112" y="4544133"/>
            <a:ext cx="2846054" cy="19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:\mds\Dept\Promotions\Mazda\2014\Charlotte\DJ Pictures\vonyetta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6" t="-222" r="8494" b="222"/>
          <a:stretch/>
        </p:blipFill>
        <p:spPr bwMode="auto">
          <a:xfrm>
            <a:off x="102419" y="3939182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mds\Dept\Promotions\Mazda\2014\Charlotte\DJ Pictures\Jim Sla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2"/>
          <a:stretch/>
        </p:blipFill>
        <p:spPr bwMode="auto">
          <a:xfrm>
            <a:off x="102419" y="2623066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9"/>
            <a:ext cx="7956000" cy="944562"/>
          </a:xfrm>
        </p:spPr>
        <p:txBody>
          <a:bodyPr>
            <a:normAutofit/>
          </a:bodyPr>
          <a:lstStyle/>
          <a:p>
            <a:r>
              <a:rPr lang="en-GB" dirty="0" smtClean="0"/>
              <a:t>We chose top DJ’s from the top three stations in each group</a:t>
            </a:r>
          </a:p>
          <a:p>
            <a:pPr lvl="1"/>
            <a:r>
              <a:rPr lang="en-GB" dirty="0" smtClean="0"/>
              <a:t>A variety of formats, day parts and personalities were selected to provide a wider audience for Mazda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DJ Selection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90674" y="2765941"/>
            <a:ext cx="29813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CBS Radio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WSOC-FM (Country)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Big </a:t>
            </a:r>
            <a:r>
              <a:rPr lang="en-US" sz="1600" dirty="0"/>
              <a:t>Jim Slade from the </a:t>
            </a:r>
            <a:r>
              <a:rPr lang="en-US" sz="1600" i="1" dirty="0"/>
              <a:t>Tanner In The Morning</a:t>
            </a:r>
            <a:r>
              <a:rPr lang="en-US" sz="1600" dirty="0"/>
              <a:t> </a:t>
            </a:r>
            <a:r>
              <a:rPr lang="en-US" sz="1600" i="1" dirty="0"/>
              <a:t>Show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6A-10A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WPEG-FM </a:t>
            </a:r>
            <a:r>
              <a:rPr lang="en-US" b="1" dirty="0"/>
              <a:t>(Urban</a:t>
            </a:r>
            <a:r>
              <a:rPr lang="en-US" b="1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 smtClean="0"/>
              <a:t>Vonyetta</a:t>
            </a:r>
            <a:r>
              <a:rPr lang="en-US" sz="1600" dirty="0" smtClean="0"/>
              <a:t>, </a:t>
            </a:r>
            <a:r>
              <a:rPr lang="en-US" sz="1600" dirty="0"/>
              <a:t>Middays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10A-2P)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WNKS-FM </a:t>
            </a:r>
            <a:r>
              <a:rPr lang="en-US" b="1" dirty="0"/>
              <a:t>(CHR</a:t>
            </a:r>
            <a:r>
              <a:rPr lang="en-US" b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Jay </a:t>
            </a:r>
            <a:r>
              <a:rPr lang="en-US" sz="1600" dirty="0" err="1" smtClean="0"/>
              <a:t>Sparxx</a:t>
            </a:r>
            <a:r>
              <a:rPr lang="en-US" sz="1600" dirty="0" smtClean="0"/>
              <a:t>, Evenings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7P-12MID)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2675" y="2765941"/>
            <a:ext cx="2981325" cy="343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Clear Channel Radio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WEND-FM </a:t>
            </a:r>
            <a:r>
              <a:rPr lang="en-US" b="1" dirty="0"/>
              <a:t>(New Rock)</a:t>
            </a:r>
            <a:r>
              <a:rPr lang="en-US" dirty="0"/>
              <a:t> </a:t>
            </a:r>
            <a:r>
              <a:rPr lang="en-US" sz="1600" dirty="0"/>
              <a:t>Both Woody &amp; </a:t>
            </a:r>
            <a:r>
              <a:rPr lang="en-US" sz="1600" dirty="0" smtClean="0"/>
              <a:t>Wilcox from the Morning Show </a:t>
            </a:r>
            <a:r>
              <a:rPr lang="en-US" sz="1600" dirty="0"/>
              <a:t>(6A-10A) </a:t>
            </a:r>
            <a:endParaRPr lang="en-US" sz="1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D</a:t>
            </a:r>
            <a:r>
              <a:rPr lang="en-US" sz="1600" dirty="0" smtClean="0"/>
              <a:t>ual Endorse </a:t>
            </a:r>
            <a:r>
              <a:rPr lang="en-US" sz="1600" dirty="0"/>
              <a:t>(2 Cars!!)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WHQC-FM </a:t>
            </a:r>
            <a:r>
              <a:rPr lang="en-US" b="1" dirty="0"/>
              <a:t>(CHR) </a:t>
            </a: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Boomer, Afternoon Drive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4P-7P)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WKKT-FM </a:t>
            </a:r>
            <a:r>
              <a:rPr lang="en-US" b="1" dirty="0"/>
              <a:t>(Country) </a:t>
            </a:r>
            <a:r>
              <a:rPr lang="en-US" sz="1600" dirty="0"/>
              <a:t>Casey </a:t>
            </a:r>
            <a:r>
              <a:rPr lang="en-US" sz="1600" dirty="0" smtClean="0"/>
              <a:t>Carter, Middays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10A-2P)</a:t>
            </a:r>
            <a:endParaRPr lang="en-US" sz="1600" b="1" dirty="0"/>
          </a:p>
        </p:txBody>
      </p:sp>
      <p:pic>
        <p:nvPicPr>
          <p:cNvPr id="10" name="Picture 2">
            <a:hlinkClick r:id="rId5" tooltip="Kiss 108 Hom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885" l="0" r="100000">
                        <a14:backgroundMark x1="2083" y1="47541" x2="208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364" y="2843616"/>
            <a:ext cx="457200" cy="1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500" y1="50000" x2="20625" y2="43939"/>
                        <a14:foregroundMark x1="8125" y1="69697" x2="8125" y2="69697"/>
                        <a14:foregroundMark x1="18750" y1="71212" x2="18750" y2="71212"/>
                        <a14:foregroundMark x1="27500" y1="72727" x2="27500" y2="72727"/>
                        <a14:foregroundMark x1="35000" y1="66667" x2="35000" y2="66667"/>
                        <a14:foregroundMark x1="48750" y1="80303" x2="48750" y2="80303"/>
                        <a14:backgroundMark x1="625" y1="16667" x2="625" y2="16667"/>
                        <a14:backgroundMark x1="7500" y1="31818" x2="7500" y2="31818"/>
                        <a14:backgroundMark x1="19375" y1="43939" x2="19375" y2="43939"/>
                        <a14:backgroundMark x1="11875" y1="48485" x2="11875" y2="48485"/>
                        <a14:backgroundMark x1="8125" y1="51515" x2="8125" y2="51515"/>
                        <a14:backgroundMark x1="5625" y1="51515" x2="5625" y2="51515"/>
                        <a14:backgroundMark x1="21250" y1="51515" x2="23125" y2="43939"/>
                        <a14:backgroundMark x1="19375" y1="53030" x2="13750" y2="53030"/>
                        <a14:backgroundMark x1="9375" y1="62121" x2="9375" y2="62121"/>
                        <a14:backgroundMark x1="13125" y1="60606" x2="13125" y2="60606"/>
                        <a14:backgroundMark x1="25000" y1="59091" x2="25000" y2="59091"/>
                        <a14:backgroundMark x1="54375" y1="63636" x2="54375" y2="63636"/>
                        <a14:backgroundMark x1="62500" y1="65152" x2="62500" y2="65152"/>
                        <a14:backgroundMark x1="64375" y1="36364" x2="64375" y2="36364"/>
                        <a14:backgroundMark x1="60625" y1="53030" x2="60625" y2="53030"/>
                        <a14:backgroundMark x1="50000" y1="80303" x2="50000" y2="80303"/>
                        <a14:backgroundMark x1="71875" y1="69697" x2="71875" y2="69697"/>
                        <a14:backgroundMark x1="70625" y1="80303" x2="70625" y2="80303"/>
                        <a14:backgroundMark x1="73750" y1="31818" x2="73750" y2="31818"/>
                        <a14:backgroundMark x1="73125" y1="46970" x2="73125" y2="46970"/>
                        <a14:backgroundMark x1="81875" y1="53030" x2="81875" y2="53030"/>
                        <a14:backgroundMark x1="90625" y1="37879" x2="90625" y2="37879"/>
                        <a14:backgroundMark x1="91250" y1="30303" x2="90000" y2="43939"/>
                        <a14:backgroundMark x1="87500" y1="81818" x2="88750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7844" y="4405131"/>
            <a:ext cx="462936" cy="1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U:\mds\Dept\Promotions\Mazda\2014\Charlotte\DJ Pictures\Boome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-2500"/>
          <a:stretch/>
        </p:blipFill>
        <p:spPr bwMode="auto">
          <a:xfrm>
            <a:off x="4580961" y="3951473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640" y1="80000" x2="73737" y2="78824"/>
                        <a14:foregroundMark x1="61279" y1="92353" x2="72054" y2="92353"/>
                        <a14:foregroundMark x1="17845" y1="62353" x2="37710" y2="42941"/>
                        <a14:foregroundMark x1="17508" y1="37647" x2="26936" y2="34118"/>
                        <a14:foregroundMark x1="57576" y1="31176" x2="47475" y2="50588"/>
                        <a14:foregroundMark x1="63636" y1="47059" x2="64983" y2="55882"/>
                        <a14:foregroundMark x1="80471" y1="32941" x2="82155" y2="48824"/>
                        <a14:foregroundMark x1="36364" y1="70588" x2="41077" y2="6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5416" y="4150636"/>
            <a:ext cx="650496" cy="3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56881" r="54046" b="20108"/>
          <a:stretch/>
        </p:blipFill>
        <p:spPr bwMode="auto">
          <a:xfrm>
            <a:off x="4571999" y="5279880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67" y1="28689" x2="18095" y2="34426"/>
                        <a14:foregroundMark x1="38095" y1="20492" x2="39048" y2="23770"/>
                        <a14:foregroundMark x1="35714" y1="35246" x2="35714" y2="35246"/>
                        <a14:foregroundMark x1="17619" y1="51639" x2="20952" y2="64754"/>
                        <a14:foregroundMark x1="44286" y1="54098" x2="46190" y2="61475"/>
                        <a14:foregroundMark x1="89524" y1="41803" x2="91429" y2="54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5416" y="5223026"/>
            <a:ext cx="624886" cy="36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U:\mds\Dept\Promotions\Mazda\2014\Charlotte\DJ Pictures\Woody and Wilcox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580961" y="2623066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0000" y1="38125" x2="42500" y2="71250"/>
                        <a14:foregroundMark x1="25000" y1="15000" x2="25625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0418" y="2908816"/>
            <a:ext cx="571499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llaccess.com/assets/img/editorial/raw/ja/jaysparxx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1" b="10909"/>
          <a:stretch/>
        </p:blipFill>
        <p:spPr bwMode="auto">
          <a:xfrm>
            <a:off x="102419" y="5255299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42500" y1="52500" x2="42500" y2="52500"/>
                        <a14:foregroundMark x1="49643" y1="13125" x2="49643" y2="13125"/>
                        <a14:foregroundMark x1="59643" y1="4375" x2="59643" y2="4375"/>
                        <a14:foregroundMark x1="58214" y1="8125" x2="58929" y2="1875"/>
                        <a14:foregroundMark x1="50714" y1="23125" x2="55357" y2="16875"/>
                        <a14:foregroundMark x1="13929" y1="78750" x2="13929" y2="78750"/>
                        <a14:foregroundMark x1="27857" y1="79375" x2="27857" y2="79375"/>
                        <a14:foregroundMark x1="41071" y1="95000" x2="41071" y2="95000"/>
                        <a14:foregroundMark x1="51786" y1="81875" x2="51786" y2="81875"/>
                        <a14:foregroundMark x1="65000" y1="80625" x2="65000" y2="80625"/>
                        <a14:foregroundMark x1="83214" y1="84375" x2="83214" y2="84375"/>
                        <a14:backgroundMark x1="51786" y1="17500" x2="51786" y2="1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2235" y="5374017"/>
            <a:ext cx="371065" cy="2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926">
            <a:off x="6427472" y="4855767"/>
            <a:ext cx="2743200" cy="18688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Mazda Charlotte DJ Endorsement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9"/>
            <a:ext cx="5062800" cy="4582712"/>
          </a:xfrm>
        </p:spPr>
        <p:txBody>
          <a:bodyPr/>
          <a:lstStyle/>
          <a:p>
            <a:r>
              <a:rPr lang="en-US" dirty="0" smtClean="0"/>
              <a:t>The program began with a Mazda specialist delivering each of the vehicles to the DJ at the station.</a:t>
            </a:r>
          </a:p>
          <a:p>
            <a:endParaRPr lang="en-US" dirty="0"/>
          </a:p>
          <a:p>
            <a:r>
              <a:rPr lang="en-US" dirty="0" smtClean="0"/>
              <a:t>Video was shot during the “walk through” and posted on the website to create a “virtual test drive” for listeners.</a:t>
            </a:r>
          </a:p>
          <a:p>
            <a:endParaRPr lang="en-US" dirty="0"/>
          </a:p>
          <a:p>
            <a:r>
              <a:rPr lang="en-US" dirty="0" smtClean="0"/>
              <a:t>That next Monday, all 7 of the DJ’s began to share their experiences during live :60 segments on their program.</a:t>
            </a:r>
          </a:p>
          <a:p>
            <a:pPr lvl="1"/>
            <a:r>
              <a:rPr lang="en-US" dirty="0" smtClean="0"/>
              <a:t>They also updated the video, sharing their experiences and discoveries of their new Mazda vehicles with their audience on air and on line.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Kick Off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143">
            <a:off x="6261599" y="67722"/>
            <a:ext cx="2743200" cy="18688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175">
            <a:off x="6039454" y="1652329"/>
            <a:ext cx="2743200" cy="18688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372">
            <a:off x="6252682" y="3225011"/>
            <a:ext cx="2743200" cy="18688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69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3"/>
          <a:srcRect l="27537" t="9527" r="28061" b="11560"/>
          <a:stretch/>
        </p:blipFill>
        <p:spPr>
          <a:xfrm rot="1240405">
            <a:off x="6687904" y="4115383"/>
            <a:ext cx="2208273" cy="2622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8"/>
            <a:ext cx="5748600" cy="49069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Each station group did a traffic driving promotion</a:t>
            </a:r>
          </a:p>
          <a:p>
            <a:endParaRPr lang="en-GB" sz="2000" dirty="0" smtClean="0"/>
          </a:p>
          <a:p>
            <a:r>
              <a:rPr lang="en-GB" sz="2000" dirty="0" smtClean="0"/>
              <a:t>CBS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Each CBS station </a:t>
            </a:r>
            <a:r>
              <a:rPr lang="en-US" dirty="0" smtClean="0"/>
              <a:t>conducted a </a:t>
            </a:r>
            <a:r>
              <a:rPr lang="en-US" dirty="0"/>
              <a:t>2 hour appearance at each of the 5 Mazda dealer locations in Charlotte with concert tickets for listeners taking test drives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Mazda </a:t>
            </a:r>
            <a:r>
              <a:rPr lang="en-US" dirty="0" smtClean="0"/>
              <a:t>sponsored </a:t>
            </a:r>
            <a:r>
              <a:rPr lang="en-US" dirty="0"/>
              <a:t>of the following </a:t>
            </a:r>
            <a:r>
              <a:rPr lang="en-US" dirty="0" smtClean="0"/>
              <a:t>events with on site vehicle display</a:t>
            </a:r>
            <a:endParaRPr lang="en-US" dirty="0"/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“For Sisters Only” 5/3 @ The Charlotte Convention Center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“Southern Girls Night Out” 4/9 @ Coyote Joe’s. 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Program Overview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27" name="Picture 3" descr="U:\mds\Dept\Promotions\Mazda\2014\Charlotte\Post\For Sisters Only Event Pictures\IMG_09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4"/>
          <a:stretch/>
        </p:blipFill>
        <p:spPr bwMode="auto">
          <a:xfrm rot="20156202">
            <a:off x="6649041" y="2271289"/>
            <a:ext cx="2286000" cy="207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mds\Dept\Promotions\Mazda\2014\Charlotte\Post\CBS Remote Pictures\IMG_06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3821">
            <a:off x="6319603" y="399640"/>
            <a:ext cx="2651760" cy="1767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9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8"/>
            <a:ext cx="5748600" cy="4906961"/>
          </a:xfrm>
        </p:spPr>
        <p:txBody>
          <a:bodyPr>
            <a:normAutofit/>
          </a:bodyPr>
          <a:lstStyle/>
          <a:p>
            <a:pPr indent="-350838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CLEAR CHANNEL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Each of the 3 </a:t>
            </a:r>
            <a:r>
              <a:rPr lang="en-US" dirty="0" smtClean="0"/>
              <a:t>Clear Channel stations </a:t>
            </a:r>
            <a:r>
              <a:rPr lang="en-US" dirty="0"/>
              <a:t>conducted an  on site at all 5 dealers </a:t>
            </a:r>
            <a:endParaRPr lang="en-US" dirty="0" smtClean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At these events they registered </a:t>
            </a:r>
            <a:r>
              <a:rPr lang="en-US" dirty="0"/>
              <a:t>listeners to win fun prizes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WHQC </a:t>
            </a:r>
            <a:r>
              <a:rPr lang="en-US" sz="1800" dirty="0" smtClean="0"/>
              <a:t>offered a </a:t>
            </a:r>
            <a:r>
              <a:rPr lang="en-US" sz="1800" dirty="0"/>
              <a:t>trip for 2 to Katy Perry’s 4</a:t>
            </a:r>
            <a:r>
              <a:rPr lang="en-US" sz="1800" baseline="30000" dirty="0"/>
              <a:t>th</a:t>
            </a:r>
            <a:r>
              <a:rPr lang="en-US" sz="1800" dirty="0"/>
              <a:t> of July Concert in Miami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WKKT </a:t>
            </a:r>
            <a:r>
              <a:rPr lang="en-US" sz="1800" dirty="0" smtClean="0"/>
              <a:t>qualified </a:t>
            </a:r>
            <a:r>
              <a:rPr lang="en-US" sz="1800" dirty="0"/>
              <a:t>listeners on site and online for a cruise hosted by </a:t>
            </a:r>
            <a:r>
              <a:rPr lang="en-US" sz="1800" dirty="0" smtClean="0"/>
              <a:t>the band Florida </a:t>
            </a:r>
            <a:r>
              <a:rPr lang="en-US" sz="1800" dirty="0"/>
              <a:t>Georgia Line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WEND </a:t>
            </a:r>
            <a:r>
              <a:rPr lang="en-US" sz="1800" dirty="0" smtClean="0"/>
              <a:t>registered listeners at dealers and after taking a “virtual test drive” </a:t>
            </a:r>
            <a:r>
              <a:rPr lang="en-US" sz="1800" dirty="0"/>
              <a:t>to win </a:t>
            </a:r>
            <a:r>
              <a:rPr lang="en-US" sz="1800" dirty="0" smtClean="0"/>
              <a:t>a trip </a:t>
            </a:r>
            <a:r>
              <a:rPr lang="en-US" sz="1800" dirty="0"/>
              <a:t>to NYC to see </a:t>
            </a:r>
            <a:r>
              <a:rPr lang="en-US" sz="1800" dirty="0" err="1" smtClean="0"/>
              <a:t>Phantogram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Program Overview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 descr="W:\Promotions\2014\WHQC Mazda 2.27\DSCN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895">
            <a:off x="6204525" y="385719"/>
            <a:ext cx="2835618" cy="2126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:\mds\Dept\Promotions\Mazda\2014\Charlotte\Post\Clear Channel Digital\Mazda_WEND_D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178">
            <a:off x="6479332" y="2304790"/>
            <a:ext cx="2286000" cy="1609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mds\Dept\Promotions\Mazda\2014\Charlotte\Post\Clear Channel Digital\Mazda_WHQC_D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113">
            <a:off x="6873405" y="3435317"/>
            <a:ext cx="2286000" cy="174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U:\mds\Dept\Promotions\Mazda\2014\Charlotte\Post\Clear Channel Digital\Mazda_WKKT_D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395">
            <a:off x="6800431" y="5101380"/>
            <a:ext cx="2286000" cy="1452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37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Mazda Charlotte DJ Endorsement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722439"/>
            <a:ext cx="7956000" cy="4678362"/>
          </a:xfrm>
        </p:spPr>
        <p:txBody>
          <a:bodyPr>
            <a:normAutofit/>
          </a:bodyPr>
          <a:lstStyle/>
          <a:p>
            <a:r>
              <a:rPr lang="en-GB" dirty="0" smtClean="0"/>
              <a:t>Over the course of the six week promotion, Charlotte radio fans were inundated with Mazda branding</a:t>
            </a:r>
          </a:p>
          <a:p>
            <a:r>
              <a:rPr lang="en-GB" dirty="0" smtClean="0"/>
              <a:t>They heard and saw…</a:t>
            </a:r>
          </a:p>
          <a:p>
            <a:pPr marL="798513" lvl="1" indent="-219075"/>
            <a:r>
              <a:rPr lang="en-GB" dirty="0" smtClean="0"/>
              <a:t>270 </a:t>
            </a:r>
            <a:r>
              <a:rPr lang="en-GB" dirty="0" smtClean="0"/>
              <a:t>different Live Endorsements Spots (7 DJs on 6 stations over 6 weeks)</a:t>
            </a:r>
          </a:p>
          <a:p>
            <a:pPr marL="798513" lvl="1" indent="-219075"/>
            <a:r>
              <a:rPr lang="en-GB" dirty="0" smtClean="0"/>
              <a:t>1,188 </a:t>
            </a:r>
            <a:r>
              <a:rPr lang="en-GB" dirty="0" smtClean="0"/>
              <a:t>recorded :60 and :30 Mazda Radio </a:t>
            </a:r>
            <a:r>
              <a:rPr lang="en-GB" dirty="0" smtClean="0"/>
              <a:t>Spots</a:t>
            </a:r>
          </a:p>
          <a:p>
            <a:pPr marL="1266825" lvl="2" indent="-219075"/>
            <a:r>
              <a:rPr lang="en-GB" dirty="0"/>
              <a:t>That’s </a:t>
            </a:r>
            <a:r>
              <a:rPr lang="en-GB" dirty="0" smtClean="0"/>
              <a:t>1458 spots generating 5,765,000 A18-49 impressions!!</a:t>
            </a:r>
          </a:p>
          <a:p>
            <a:pPr marL="798513" lvl="1" indent="-219075"/>
            <a:r>
              <a:rPr lang="en-GB" dirty="0"/>
              <a:t>1290	</a:t>
            </a:r>
            <a:r>
              <a:rPr lang="en-GB" dirty="0" smtClean="0"/>
              <a:t> radio promotion announcements generating 6,494,000 </a:t>
            </a:r>
            <a:r>
              <a:rPr lang="en-GB" dirty="0"/>
              <a:t>A18-49 impressions</a:t>
            </a:r>
            <a:r>
              <a:rPr lang="en-GB" dirty="0" smtClean="0"/>
              <a:t>!!</a:t>
            </a:r>
            <a:endParaRPr lang="en-GB" dirty="0" smtClean="0"/>
          </a:p>
          <a:p>
            <a:pPr marL="798513" lvl="1" indent="-219075"/>
            <a:r>
              <a:rPr lang="en-GB" dirty="0" smtClean="0"/>
              <a:t>30 Radio Station Appearances (One per week at 5 dealers over 6 weeks)</a:t>
            </a:r>
          </a:p>
          <a:p>
            <a:pPr marL="798513" lvl="1" indent="-219075"/>
            <a:r>
              <a:rPr lang="en-GB" dirty="0" smtClean="0"/>
              <a:t>###,### Digital impressions </a:t>
            </a:r>
            <a:r>
              <a:rPr lang="en-GB" dirty="0" smtClean="0"/>
              <a:t>including from a myriad Display Banners, Home </a:t>
            </a:r>
            <a:r>
              <a:rPr lang="en-GB" dirty="0" smtClean="0"/>
              <a:t>Page </a:t>
            </a:r>
            <a:r>
              <a:rPr lang="en-GB" dirty="0" smtClean="0"/>
              <a:t>Takeovers, Pre </a:t>
            </a:r>
            <a:r>
              <a:rPr lang="en-GB" dirty="0" smtClean="0"/>
              <a:t>Roll </a:t>
            </a:r>
            <a:r>
              <a:rPr lang="en-GB" dirty="0" smtClean="0"/>
              <a:t>Video, Contest </a:t>
            </a:r>
            <a:r>
              <a:rPr lang="en-GB" dirty="0" smtClean="0"/>
              <a:t>Entry </a:t>
            </a:r>
            <a:r>
              <a:rPr lang="en-GB" dirty="0" smtClean="0"/>
              <a:t>Pages and Streaming Audio</a:t>
            </a:r>
            <a:endParaRPr lang="en-GB" dirty="0" smtClean="0"/>
          </a:p>
          <a:p>
            <a:pPr marL="798513" lvl="1" indent="-219075"/>
            <a:r>
              <a:rPr lang="en-GB" dirty="0" smtClean="0"/>
              <a:t>Mazda appeared at 2 major station events (sponsored by Mazda)</a:t>
            </a:r>
          </a:p>
          <a:p>
            <a:pPr marL="798513" lvl="1" indent="-219075"/>
            <a:r>
              <a:rPr lang="en-GB" dirty="0" smtClean="0"/>
              <a:t>Mentions </a:t>
            </a:r>
            <a:r>
              <a:rPr lang="en-GB" dirty="0" smtClean="0"/>
              <a:t>in ## Social Posts by DJ’s like Facebook, Twitter </a:t>
            </a:r>
            <a:r>
              <a:rPr lang="en-GB" smtClean="0"/>
              <a:t>and </a:t>
            </a:r>
            <a:r>
              <a:rPr lang="en-GB" smtClean="0"/>
              <a:t>Instagram</a:t>
            </a:r>
            <a:endParaRPr lang="en-GB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4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Mindshare white - Sending away deck">
  <a:themeElements>
    <a:clrScheme name="Mindshare">
      <a:dk1>
        <a:srgbClr val="2D0C4B"/>
      </a:dk1>
      <a:lt1>
        <a:srgbClr val="FFFFFF"/>
      </a:lt1>
      <a:dk2>
        <a:srgbClr val="2D0C4B"/>
      </a:dk2>
      <a:lt2>
        <a:srgbClr val="C3BCAF"/>
      </a:lt2>
      <a:accent1>
        <a:srgbClr val="32ADFF"/>
      </a:accent1>
      <a:accent2>
        <a:srgbClr val="C31C68"/>
      </a:accent2>
      <a:accent3>
        <a:srgbClr val="86B144"/>
      </a:accent3>
      <a:accent4>
        <a:srgbClr val="FA0F3A"/>
      </a:accent4>
      <a:accent5>
        <a:srgbClr val="791C99"/>
      </a:accent5>
      <a:accent6>
        <a:srgbClr val="F8CD37"/>
      </a:accent6>
      <a:hlink>
        <a:srgbClr val="A3915A"/>
      </a:hlink>
      <a:folHlink>
        <a:srgbClr val="5A5A64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rgbClr val="2D0C4B"/>
            </a:gs>
            <a:gs pos="53000">
              <a:srgbClr val="431161"/>
            </a:gs>
            <a:gs pos="100000">
              <a:srgbClr val="731B91"/>
            </a:gs>
          </a:gsLst>
          <a:lin ang="3096000" scaled="0"/>
        </a:gradFill>
        <a:gradFill rotWithShape="1">
          <a:gsLst>
            <a:gs pos="0">
              <a:srgbClr val="2D0C4B"/>
            </a:gs>
            <a:gs pos="66000">
              <a:srgbClr val="36218B"/>
            </a:gs>
            <a:gs pos="100000">
              <a:srgbClr val="3F37CF"/>
            </a:gs>
          </a:gsLst>
          <a:lin ang="3096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indshare">
      <a:dk1>
        <a:srgbClr val="2D0C4B"/>
      </a:dk1>
      <a:lt1>
        <a:srgbClr val="FFFFFF"/>
      </a:lt1>
      <a:dk2>
        <a:srgbClr val="2D0C4B"/>
      </a:dk2>
      <a:lt2>
        <a:srgbClr val="C3BCAF"/>
      </a:lt2>
      <a:accent1>
        <a:srgbClr val="32ADFF"/>
      </a:accent1>
      <a:accent2>
        <a:srgbClr val="C31C68"/>
      </a:accent2>
      <a:accent3>
        <a:srgbClr val="86B144"/>
      </a:accent3>
      <a:accent4>
        <a:srgbClr val="FA0F3A"/>
      </a:accent4>
      <a:accent5>
        <a:srgbClr val="791C99"/>
      </a:accent5>
      <a:accent6>
        <a:srgbClr val="F8CD37"/>
      </a:accent6>
      <a:hlink>
        <a:srgbClr val="A3915A"/>
      </a:hlink>
      <a:folHlink>
        <a:srgbClr val="5A5A64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indshare">
      <a:dk1>
        <a:srgbClr val="2D0C4B"/>
      </a:dk1>
      <a:lt1>
        <a:srgbClr val="FFFFFF"/>
      </a:lt1>
      <a:dk2>
        <a:srgbClr val="2D0C4B"/>
      </a:dk2>
      <a:lt2>
        <a:srgbClr val="C3BCAF"/>
      </a:lt2>
      <a:accent1>
        <a:srgbClr val="32ADFF"/>
      </a:accent1>
      <a:accent2>
        <a:srgbClr val="C31C68"/>
      </a:accent2>
      <a:accent3>
        <a:srgbClr val="86B144"/>
      </a:accent3>
      <a:accent4>
        <a:srgbClr val="FA0F3A"/>
      </a:accent4>
      <a:accent5>
        <a:srgbClr val="791C99"/>
      </a:accent5>
      <a:accent6>
        <a:srgbClr val="F8CD37"/>
      </a:accent6>
      <a:hlink>
        <a:srgbClr val="A3915A"/>
      </a:hlink>
      <a:folHlink>
        <a:srgbClr val="5A5A64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Mindshare white - Sending away deck</Template>
  <TotalTime>600</TotalTime>
  <Words>841</Words>
  <Application>Microsoft Office PowerPoint</Application>
  <PresentationFormat>On-screen Show (4:3)</PresentationFormat>
  <Paragraphs>113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Mindshare white - Sending away deck</vt:lpstr>
      <vt:lpstr>Mazda Charlotte</vt:lpstr>
      <vt:lpstr>Mazda Charlotte DJ Endorsement</vt:lpstr>
      <vt:lpstr>Mazda Charlotte DJ Endorsement</vt:lpstr>
      <vt:lpstr>Mazda Charlotte DJ Endorsement</vt:lpstr>
      <vt:lpstr>Mazda Charlotte DJ Endorsement</vt:lpstr>
      <vt:lpstr>Mazda Charlotte DJ Endorsement</vt:lpstr>
      <vt:lpstr>Mazda Charlotte DJ Endorsement</vt:lpstr>
      <vt:lpstr>Mazda Charlotte DJ Endorsement</vt:lpstr>
      <vt:lpstr>Mazda Charlotte DJ Endorsement</vt:lpstr>
      <vt:lpstr>OVERALL … #,###,###  A18-49 MazdaGross Impressions were made on Charlotte residents during the DJ Endorsement program!</vt:lpstr>
      <vt:lpstr>“Thanks for all your hard work on this. I've heard a number of positive comments about their endorsements and I have to believe it's having an impact.”</vt:lpstr>
      <vt:lpstr>“From a sales standpoint we had a positive story in April, so the DJ program should be considered one of the contributing factors.  There was a 40% increase YOY”</vt:lpstr>
      <vt:lpstr>Thank you</vt:lpstr>
    </vt:vector>
  </TitlesOfParts>
  <Company>GroupM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Mazda Charlotte</dc:title>
  <dc:creator>Scott Brown</dc:creator>
  <cp:lastModifiedBy>Scott Brown</cp:lastModifiedBy>
  <cp:revision>25</cp:revision>
  <cp:lastPrinted>2011-09-05T18:35:15Z</cp:lastPrinted>
  <dcterms:created xsi:type="dcterms:W3CDTF">2014-05-28T13:54:32Z</dcterms:created>
  <dcterms:modified xsi:type="dcterms:W3CDTF">2014-05-29T20:32:30Z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DS43">
    <vt:bool>true</vt:bool>
  </property>
</Properties>
</file>