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4384-0C52-41DE-B819-2A56AA20383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B67B-0273-4652-8E46-4B8F21994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4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4384-0C52-41DE-B819-2A56AA20383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B67B-0273-4652-8E46-4B8F21994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7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4384-0C52-41DE-B819-2A56AA20383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B67B-0273-4652-8E46-4B8F21994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2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4384-0C52-41DE-B819-2A56AA20383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B67B-0273-4652-8E46-4B8F21994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65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4384-0C52-41DE-B819-2A56AA20383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B67B-0273-4652-8E46-4B8F21994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4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4384-0C52-41DE-B819-2A56AA20383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B67B-0273-4652-8E46-4B8F21994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2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4384-0C52-41DE-B819-2A56AA20383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B67B-0273-4652-8E46-4B8F21994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2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4384-0C52-41DE-B819-2A56AA20383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B67B-0273-4652-8E46-4B8F21994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6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4384-0C52-41DE-B819-2A56AA20383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B67B-0273-4652-8E46-4B8F21994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4384-0C52-41DE-B819-2A56AA20383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B67B-0273-4652-8E46-4B8F21994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1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4384-0C52-41DE-B819-2A56AA20383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B67B-0273-4652-8E46-4B8F21994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4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44384-0C52-41DE-B819-2A56AA20383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FB67B-0273-4652-8E46-4B8F21994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1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78" y="1447800"/>
            <a:ext cx="5926612" cy="44958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613510"/>
              </p:ext>
            </p:extLst>
          </p:nvPr>
        </p:nvGraphicFramePr>
        <p:xfrm>
          <a:off x="152400" y="5257800"/>
          <a:ext cx="4838700" cy="1497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0290"/>
                <a:gridCol w="1471269"/>
                <a:gridCol w="1055889"/>
                <a:gridCol w="951252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Creative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Ad server impressions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Ad server clicks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Ad server CTR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Wallpaper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21194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0.15%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BBVA_300x250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23739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0.00%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BBVA_300x250 (copy)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23739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0.00%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BBVA_300x600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80988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0.04%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BBVA_970x90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22189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0.02%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BBVA - Interstitial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57232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2792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4.88%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BBVA Mobile Interstitial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76272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0.00%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305,353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2,866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0.94%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5" y="1709410"/>
            <a:ext cx="2890538" cy="32503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56078" y="1142999"/>
            <a:ext cx="497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Homepage Takeover:  Wallpaper, 970x90, 300x600, 300x250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69807" y="1186190"/>
            <a:ext cx="344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E-Blast to over 45K opt in recipients</a:t>
            </a:r>
          </a:p>
          <a:p>
            <a:r>
              <a:rPr lang="en-US" sz="1400" dirty="0" smtClean="0"/>
              <a:t>Website Interstitial  Banner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52399" y="-10418"/>
            <a:ext cx="8783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BBVA Compass ~ First Home Buying Program</a:t>
            </a:r>
          </a:p>
          <a:p>
            <a:pPr algn="ctr"/>
            <a:r>
              <a:rPr lang="en-US" sz="3200" b="1" dirty="0" smtClean="0"/>
              <a:t>Digital Recap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2906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152238" cy="266496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4527" y="2362200"/>
            <a:ext cx="3204927" cy="4495801"/>
            <a:chOff x="-4527" y="2695575"/>
            <a:chExt cx="3052527" cy="41624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27" y="2695575"/>
              <a:ext cx="3052527" cy="4162425"/>
            </a:xfrm>
            <a:prstGeom prst="rect">
              <a:avLst/>
            </a:prstGeom>
          </p:spPr>
        </p:pic>
        <p:pic>
          <p:nvPicPr>
            <p:cNvPr id="2050" name="Picture 2" descr="N:\ALL KBXX Files\ACCOUNT EXEC'S\Malcolm\$$WEB ELEMENTS$$\BBVA Compass\2745 - Web Ads320x4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186" y="3334694"/>
              <a:ext cx="1484014" cy="2373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572869"/>
              </p:ext>
            </p:extLst>
          </p:nvPr>
        </p:nvGraphicFramePr>
        <p:xfrm>
          <a:off x="2895600" y="6248400"/>
          <a:ext cx="6019799" cy="384810"/>
        </p:xfrm>
        <a:graphic>
          <a:graphicData uri="http://schemas.openxmlformats.org/drawingml/2006/table">
            <a:tbl>
              <a:tblPr/>
              <a:tblGrid>
                <a:gridCol w="3071521"/>
                <a:gridCol w="1346160"/>
                <a:gridCol w="609089"/>
                <a:gridCol w="545100"/>
                <a:gridCol w="44792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Campaigns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Advertiser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Clicks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BBVA_INTETRSTITIAL|KMJQ2.24-4.2_AV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BBVA Compass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28,979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67600" y="304800"/>
            <a:ext cx="1600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4488" algn="l"/>
              </a:tabLst>
            </a:pPr>
            <a:r>
              <a:rPr lang="en-US" sz="1400" b="1" u="sng" dirty="0" smtClean="0"/>
              <a:t>Social Media </a:t>
            </a:r>
          </a:p>
          <a:p>
            <a:pPr>
              <a:tabLst>
                <a:tab pos="344488" algn="l"/>
              </a:tabLst>
            </a:pPr>
            <a:r>
              <a:rPr lang="en-US" sz="1400" dirty="0" smtClean="0"/>
              <a:t>11 	Fb Postings</a:t>
            </a:r>
          </a:p>
          <a:p>
            <a:pPr>
              <a:tabLst>
                <a:tab pos="344488" algn="l"/>
              </a:tabLst>
            </a:pPr>
            <a:r>
              <a:rPr lang="en-US" sz="1400" dirty="0" smtClean="0"/>
              <a:t>22 	Clicks</a:t>
            </a:r>
          </a:p>
          <a:p>
            <a:pPr>
              <a:tabLst>
                <a:tab pos="344488" algn="l"/>
              </a:tabLst>
            </a:pPr>
            <a:r>
              <a:rPr lang="en-US" sz="1400" dirty="0" smtClean="0"/>
              <a:t>10 	Shares</a:t>
            </a:r>
          </a:p>
          <a:p>
            <a:pPr>
              <a:tabLst>
                <a:tab pos="344488" algn="l"/>
              </a:tabLst>
            </a:pPr>
            <a:r>
              <a:rPr lang="en-US" sz="1400" dirty="0" smtClean="0"/>
              <a:t>72 	Likes</a:t>
            </a:r>
          </a:p>
          <a:p>
            <a:r>
              <a:rPr lang="en-US" sz="1400" b="1" dirty="0" smtClean="0"/>
              <a:t>11,681 Reach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3695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100</Words>
  <Application>Microsoft Office PowerPoint</Application>
  <PresentationFormat>On-screen Show (4:3)</PresentationFormat>
  <Paragraphs>57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standard</dc:creator>
  <cp:lastModifiedBy>standard</cp:lastModifiedBy>
  <cp:revision>4</cp:revision>
  <dcterms:created xsi:type="dcterms:W3CDTF">2015-04-10T12:55:45Z</dcterms:created>
  <dcterms:modified xsi:type="dcterms:W3CDTF">2015-04-10T15:50:43Z</dcterms:modified>
</cp:coreProperties>
</file>