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58" r:id="rId5"/>
    <p:sldId id="25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275501-FD2B-4033-90B7-7C51195555E9}"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75501-FD2B-4033-90B7-7C51195555E9}"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2275501-FD2B-4033-90B7-7C51195555E9}"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75501-FD2B-4033-90B7-7C51195555E9}"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75501-FD2B-4033-90B7-7C51195555E9}"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2275501-FD2B-4033-90B7-7C51195555E9}" type="datetimeFigureOut">
              <a:rPr lang="en-US" smtClean="0"/>
              <a:t>8/5/16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8300-0DEF-47DB-9BDF-E6B6A8D7B2B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275501-FD2B-4033-90B7-7C51195555E9}" type="datetimeFigureOut">
              <a:rPr lang="en-US" smtClean="0"/>
              <a:t>8/5/16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275501-FD2B-4033-90B7-7C51195555E9}" type="datetimeFigureOut">
              <a:rPr lang="en-US" smtClean="0"/>
              <a:t>8/5/16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2275501-FD2B-4033-90B7-7C51195555E9}" type="datetimeFigureOut">
              <a:rPr lang="en-US" smtClean="0"/>
              <a:t>8/5/16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2275501-FD2B-4033-90B7-7C51195555E9}" type="datetimeFigureOut">
              <a:rPr lang="en-US" smtClean="0"/>
              <a:t>8/5/16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8300-0DEF-47DB-9BDF-E6B6A8D7B2B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75501-FD2B-4033-90B7-7C51195555E9}" type="datetimeFigureOut">
              <a:rPr lang="en-US" smtClean="0"/>
              <a:t>8/5/16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8300-0DEF-47DB-9BDF-E6B6A8D7B2B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2275501-FD2B-4033-90B7-7C51195555E9}" type="datetimeFigureOut">
              <a:rPr lang="en-US" smtClean="0"/>
              <a:t>8/5/16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1A78300-0DEF-47DB-9BDF-E6B6A8D7B2B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AMP Street Team Appearance at </a:t>
            </a:r>
            <a:r>
              <a:rPr lang="en-US" b="1" dirty="0" err="1" smtClean="0">
                <a:effectLst>
                  <a:outerShdw blurRad="38100" dist="38100" dir="2700000" algn="tl">
                    <a:srgbClr val="000000">
                      <a:alpha val="43137"/>
                    </a:srgbClr>
                  </a:outerShdw>
                </a:effectLst>
                <a:latin typeface="Baskerville Old Face" panose="02020602080505020303" pitchFamily="18" charset="0"/>
              </a:rPr>
              <a:t>Foodtown</a:t>
            </a:r>
            <a:r>
              <a:rPr lang="en-US" b="1" dirty="0" smtClean="0">
                <a:effectLst>
                  <a:outerShdw blurRad="38100" dist="38100" dir="2700000" algn="tl">
                    <a:srgbClr val="000000">
                      <a:alpha val="43137"/>
                    </a:srgbClr>
                  </a:outerShdw>
                </a:effectLst>
                <a:latin typeface="Baskerville Old Face" panose="02020602080505020303" pitchFamily="18" charset="0"/>
              </a:rPr>
              <a:t>/Huggies with </a:t>
            </a:r>
            <a:r>
              <a:rPr lang="en-US" b="1" dirty="0" err="1" smtClean="0">
                <a:effectLst>
                  <a:outerShdw blurRad="38100" dist="38100" dir="2700000" algn="tl">
                    <a:srgbClr val="000000">
                      <a:alpha val="43137"/>
                    </a:srgbClr>
                  </a:outerShdw>
                </a:effectLst>
                <a:latin typeface="Baskerville Old Face" panose="02020602080505020303" pitchFamily="18" charset="0"/>
              </a:rPr>
              <a:t>Shoboy</a:t>
            </a:r>
            <a:r>
              <a:rPr lang="en-US" b="1" dirty="0" smtClean="0">
                <a:effectLst>
                  <a:outerShdw blurRad="38100" dist="38100" dir="2700000" algn="tl">
                    <a:srgbClr val="000000">
                      <a:alpha val="43137"/>
                    </a:srgbClr>
                  </a:outerShdw>
                </a:effectLst>
                <a:latin typeface="Baskerville Old Face" panose="02020602080505020303" pitchFamily="18" charset="0"/>
              </a:rPr>
              <a:t/>
            </a:r>
            <a:br>
              <a:rPr lang="en-US" b="1" dirty="0" smtClean="0">
                <a:effectLst>
                  <a:outerShdw blurRad="38100" dist="38100" dir="2700000" algn="tl">
                    <a:srgbClr val="000000">
                      <a:alpha val="43137"/>
                    </a:srgbClr>
                  </a:outerShdw>
                </a:effectLst>
                <a:latin typeface="Baskerville Old Face" panose="02020602080505020303" pitchFamily="18" charset="0"/>
              </a:rPr>
            </a:br>
            <a:r>
              <a:rPr lang="en-US" b="1" dirty="0" smtClean="0">
                <a:effectLst>
                  <a:outerShdw blurRad="38100" dist="38100" dir="2700000" algn="tl">
                    <a:srgbClr val="000000">
                      <a:alpha val="43137"/>
                    </a:srgbClr>
                  </a:outerShdw>
                </a:effectLst>
                <a:latin typeface="Baskerville Old Face" panose="02020602080505020303" pitchFamily="18" charset="0"/>
              </a:rPr>
              <a:t>Recap</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bg1"/>
                </a:solidFill>
                <a:effectLst>
                  <a:outerShdw blurRad="38100" dist="38100" dir="2700000" algn="tl">
                    <a:srgbClr val="000000">
                      <a:alpha val="43137"/>
                    </a:srgbClr>
                  </a:outerShdw>
                </a:effectLst>
              </a:rPr>
              <a:t>DATE: Saturday </a:t>
            </a:r>
            <a:r>
              <a:rPr lang="en-US" dirty="0">
                <a:solidFill>
                  <a:schemeClr val="bg1"/>
                </a:solidFill>
                <a:effectLst>
                  <a:outerShdw blurRad="38100" dist="38100" dir="2700000" algn="tl">
                    <a:srgbClr val="000000">
                      <a:alpha val="43137"/>
                    </a:srgbClr>
                  </a:outerShdw>
                </a:effectLst>
              </a:rPr>
              <a:t>– </a:t>
            </a:r>
            <a:r>
              <a:rPr lang="en-US" dirty="0" smtClean="0">
                <a:solidFill>
                  <a:schemeClr val="bg1"/>
                </a:solidFill>
                <a:effectLst>
                  <a:outerShdw blurRad="38100" dist="38100" dir="2700000" algn="tl">
                    <a:srgbClr val="000000">
                      <a:alpha val="43137"/>
                    </a:srgbClr>
                  </a:outerShdw>
                </a:effectLst>
              </a:rPr>
              <a:t>July 23rd</a:t>
            </a:r>
            <a:endParaRPr lang="en-US" dirty="0" smtClean="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TIME: 2-4 </a:t>
            </a:r>
            <a:r>
              <a:rPr lang="en-US" dirty="0">
                <a:solidFill>
                  <a:schemeClr val="bg1"/>
                </a:solidFill>
                <a:effectLst>
                  <a:outerShdw blurRad="38100" dist="38100" dir="2700000" algn="tl">
                    <a:srgbClr val="000000">
                      <a:alpha val="43137"/>
                    </a:srgbClr>
                  </a:outerShdw>
                </a:effectLst>
              </a:rPr>
              <a:t>PM</a:t>
            </a:r>
          </a:p>
          <a:p>
            <a:r>
              <a:rPr lang="en-US" dirty="0" smtClean="0">
                <a:solidFill>
                  <a:schemeClr val="bg1"/>
                </a:solidFill>
                <a:effectLst>
                  <a:outerShdw blurRad="38100" dist="38100" dir="2700000" algn="tl">
                    <a:srgbClr val="000000">
                      <a:alpha val="43137"/>
                    </a:srgbClr>
                  </a:outerShdw>
                </a:effectLst>
              </a:rPr>
              <a:t>LOCATION: </a:t>
            </a:r>
            <a:r>
              <a:rPr lang="en-US" dirty="0" smtClean="0">
                <a:solidFill>
                  <a:schemeClr val="bg1"/>
                </a:solidFill>
                <a:effectLst>
                  <a:outerShdw blurRad="38100" dist="38100" dir="2700000" algn="tl">
                    <a:srgbClr val="000000">
                      <a:alpha val="43137"/>
                    </a:srgbClr>
                  </a:outerShdw>
                </a:effectLst>
              </a:rPr>
              <a:t>C Town – 272 Maple Street, Perth Amboy, NJ 08861 </a:t>
            </a:r>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 </a:t>
            </a:r>
          </a:p>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473" y="5481060"/>
            <a:ext cx="17557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tatic.wixstatic.com/media/4de5fb_4dd581f8123446ecbc3344d5fe796c33.png_srz_414_281_85_22_0.50_1.20_0.00_png_s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5464391"/>
            <a:ext cx="2105025"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png;base64,iVBORw0KGgoAAAANSUhEUgAAAKAAAACeCAMAAACCYfHCAAAA8FBMVEX///+/Hi7/1R/v0tS6ABC9GSm2AADpyMm/HS2zAAD/1h//0x/88/S4ADD++fq6ABn/4B7/2h//6R3/5B27ABu8FCX67O25ABT24eO3AAu8ECL/6x345ObfmZ/xz9L/7xy8FC/quL3HRlHVeH/kpqvbiI/adCfALDftwsbEOkXmr7ThmJ/OY2vMVmDcjpXfgibpmyTWZSjSbnbNUV3FOSzTXSj4yR/efSXMTSr4wh/wsiHVfYPxyMzCKyzGR1Hqu8DztyDuqSLFNEHLQCrnlSTVYyjHW1/ZcCfqmSPPUyrMbXDliyXUanXCLyb/+hzOWVqv8dWIAAAM8UlEQVR4nO1aeXeiSh6FCHSRsIgUW0URFYOomEQTO4lm0eR1T7/YM9//20xBFZua7j5vmZlzpu4/UUC4/PZbFY5jYGBgYGBgYGBgYGBgYGBgYGBgYGBgYGBgYGD4r6DxPw5OOAonw/Fzfyc8KUPlCCceIFDVIP1riUFAPv3nIAhivBtPdKs4wvF1YEo3v71fvdyn2Lxd3OEDAf+3AgARIV2HgBfBaq3gsLMtqzhbIxgEwevnh6XZbZnNFOb5ufHyfsurfxdFAHgEdceKF9PZCpsLPWd5YcfoKMFAvbtammbTOClwapjm6ct1oP713EQLOoLFb5NVOPJdhVMGHu/MtJSgMsXmPCSoBm9GjV3Bsflw91cb0ZIkGE9nid6wFVpP3NiB8+yLNhQOCQbq7bJ7wI7AaJnvf4kRsdmQ7og8j+JwhK3GdWS/UvEkr29nn8JDCwb8W9M8O87v5OSs2X14/bMMAXQg2D6thpEFnFVGRBnIYaUmhwJysw/rqMgSSjAINq3mR/QyR7eW3/4oQ2w2bBARJKvOs+9q3EACzoRkw04eVghqK3lEbFlmCUf5XX3k3gKm8QcYAlH3JA+K2CBw4WoadSWiBNuJtNMqDN14SI/DGsGA33R/Qi9l2Pz+SwzTQEPIAmkYifzTbjh27Z3D69M8G7idpI8JoSeh36423tGcul6vEVTfWj+zXxqIreXNL+SypcPtU/IUQd3iUeITVmMk6oOCoGsJz9SVMPKrBLkG+dOpEVSvmz+Mv5LhBvyMIXDAoOe7bmM9nosO3JKg55TEgcPCmdpKWhM6WyT2uCMYV10cBGfmr/DD5ca8UMEHxBDKXCpN/dxQSqMvyfM8QWU4KaNtJBHifmQhmsZru+bqIo05XAD/0f2wvuyheXJQbABpCXq0xQSRPqs+Rpugos7FXqWgKANiwREQHWrYzrCWLX1YEFS/HXaPD3F+pdao4bKLcLcaTMLGc4RHkE7dU1ooT+lzx9JzlQCxV88C+o58dGHV19rUKS141TpiwLMT4+TI4WbzMYtCYOEmL3hi/CXtpO3Uq+4TcmpWyB40kCmvNj/iDoA7BloQb9vxU9XJuDFTgsHd2ZEMaXa7Zrd75MT5uyoiR5J0tJ3Oeo22XVCyp1Lc3mfAadLvJCa1iX94sqMDi6axMpenlVMdD+QE383TA3rm/dXn689vS7NZOXdqGM3mufEaxNPBZK0cPG0mT+jH9WwwdHMjSUcsl/9k6OBZcETJOnIlQHxJzF38sp/Chrn8+qimePy6bJ1Scul4eLp8ufr6r2d335E5FZsyxTO7JIbkKhtOa+/SaFQIrhzcoTvkwhGC/Lo4pQg0jbm7k+Y+v4dHOkUH6s2mZeB5q2UamNvlb68gQMmhHwnGW/rXwRUH6DTmlKlUq3TjYclXmev4QlrA/Uh0vpRhGNM05r7ue9jc8GWmqurDP7sG5nZ784i/4JHbig5jiaBN++sX0gWEKZ3t5Lhm56g0oZK2XEiTAycZKLKsMcrHBe5tj2BzeVMtxurjxe13LKMKZSLC6oBEoClKuzdLBuTeMXEOioipQ0EeVwlKk+Kz3UfpdYRg2n8taay449Vii+SiDm6adYLm53opzshVC7Mw2wtBdzxLYlx05JwgeXe0JQTHjpBUonAoRXn+EO1hIZ+85BBb3hJj5MmypMdRnsX3xp4Bv/+43eLKmj+OEu15AkS4SDv5JEJKmEdiS5vpoGr0oSAVI2CDx8YWhTH26Hg2jy1L5LHAi74MOr0GrkCE4FndgOdXP1OZKMYP1tq9yZw+1t8Sk+l98n2NdDxqCTQl00SAlcSaCwjmb9jO5CXqz2PgSLLspQOQCMeKgl/dRyRSuDq/s+77D2a+VMgH379POgsetxF5QR21IFmBIM3BdeToTkzLn80jPOKUUTgVeGmVudRuz3QRt0seygKKnnarsP0cIUBHxVx6/irBICV3c3f9vlm+O17qUqBvy2dmzi/CvxHOwqJQC7jiwn5RPxIHR+eo8Tyc9nkBQl2PeH4V9nyaUXhuXBHpmZDX5vaqdPftkGC6FgJubi+vXs6MZuv8Us2GZR4h6qoV7ZuwX4R/AS1KnyPmo4xmp/XNiqJ0KUEXt8lwvJ7CMuu0uUQLu7YiQbifJK3NfgwGqvh6/faCewkWzbhqG3maWwKtiKFEM06YHRCcSYQ7j502CrHZsBzQZVnGftfnto2jDc8TlfdSkBzn0jNrdtyDUXOycbo38QU3m7NW9zzldkYuuM7fQMpnzbxvisJkrwSFDj2lxwsgyZ4ngW0fmy3E0pP+3J7K1VbTQCLxtm8Rglf7dXAvCNXLrlk1snF2VxCkBmvnfZO3vFm18SqhlUV6OjnKMgTAirHwzAaglQSo29uJXDN8SAfHxja7K/e5VSeICVQ6CVBvlvVe3SyVkzfP46xQsZY3Lxu+P4DpM0Td8fQoSTBPfZ5b2JWQTgznLgpdQN5qSkS9S6Qnd2vszdPmQ1AyVNWXVv10c8PnBOGClrfEKd/IieZhW9MUfzJ9lFPiIFoMwmdXsecO76yKEJhKlGAjlpLavOOTQq4Msrtyj8u9ceu0dX9DmxueZl72BXProggBMZ8bhh5fwvLwsCWJiyTZJRGCuPPQB6cCpGyTLm1xeIpx4kaVIEf1/YwQDK4OBtbW8vI1a8E3n5d79jsx8MBaWEuk43xPEKthC/VpuE4jzfbDRNARdbq285yy52krgdDycSWnRb0+BI+zLOGC630fp8pjuXm/uLxaNpsH5CtlCKCs6Gt2B4kpXeRktVW3xuVY1+4gmbZA7jlfUMjwKSAER7g208NhrY6SFSQueLw/XNU6bZpm0zyyWGh0bytJDoftdWeQxLjLYZnigcXCAvy+w0ZRUUYip1JQlAmh86yLOp31J4P6Qk0awlh2XhyX7QdKJTPgS3X2AhbENVf2xO3TbtJr2Fwjsg7byfoxb3TP3rpyXCMeDfG0k0tPqTprKlM9IxiAA1XyIQzzOs9w7FGoY5/257PwuUHFnfuki1X5Sz2XLwLai08HJ1NlV0jPLV+1ftZCOVxKvp3/qnLHEUjyVxckPXqaz3q+a1fcYs/LmmaX2iqiWkNbH2nWQyw9aVRg6bmo3K0j83Tx6Or8qD/3cdY8vVNJfcGlbdTO5rY6hvlShzJY9JM8JUIp/3SoB7WBDkSaxtpMqHaVXtrjU4K/6uTUwZkB9cFx4YlfGpC/biw7UJCpBrKjqLY0NK4kcyqcQJ4lY2RVEr2dNkou62d3y4/Xp0t+3UuaIXnMHKI3pfbLSrdFmwV2XW3RJpxXpGdKMFdzWHrCfhmGEcyXgNVvJ8cWaOr8Wld5Blv8B9JT65E21aAqwMm3FWS+avMOKn+fDYi5uHexzBOyfq00ep1ZJBaL6Oqrud8z9uLP6JZqRYSHyxmaOwoHC54M1WtEWgsisx1OBHlSubYjlz3ZTt+FXsfZO4iH25nfmfcjS5YRX25DqK/3P1wGbpqXZQUE+r70HCURlCTHoVM/lZ7AycW7jip6nRvIevHNTZWdBdOYUWx3ANO7pxueDh8nfRGUGznqzcY8XEYq3Htyjcf+kiCRnkrbp8E/dvRs1dyj+x8rGoMk4jU8mDgVE+50L58guAZIpScc+88hFuwAQTxri2CaFldlrIuVrbCA/3p23jyyKHhmtMxNfS8M9pX2uoe7XJRLT7pk61Cl5/ZlZCGJLrsoTxCLyzKxEoiE/Nsok5dgu8UekGSJX2CX52XHxfNkZa8OD1dvxvnBeGC0zu9/2xMqIo81Ge4kMK/L7T7JCsuhJrUTpBfL5j5+EHA6RVj0IZ+pd80PhwsRD9pQRJKDtlPcL7U1j+gUksVndbcTBOrjZbrdmQoQDCNdEGwZm1v1YCsROFBMXZqLdW1HZ9Zy2cD2q1ITJ4JYmHALsbALOwvkeLKkQytOtlanWEXHji13Pev7xakVH2/fH5ZYXpqY6OnyfnOBR8OP1xoQTyvakKg3/OD6LJMZUMq86GVrN3bD72GvAiRJWF1b0TwTxXOhIj2HUl6eZg7Y33FPt9z519uvl++X75+v7x75H2+4i3Q/AQ8E9Igztff4tenKg4XW63C2e4oQgoKjIz71+1DJttinUqWyKlt5QW4yhgf/EkBIBirBT/8bAOSrk2uPDtXYUPUS1KYLD2nk8roAEfRwBVn12m4M81EVK7vqEp2LAJWe/HGCvw7g0eZui6g41K+sEWt+nFacdMcCOkJav1G/R8+HklXs2dUKOR4TPtHjiJP+HOSE3hPJ5TF9hSdERbPbjd7vMjkuoHTvv8PL+BfF8p0o002KBi/vqgS1FXlvO5G5T38SeU74taN+OovhzlAc9RuNtsJpjfQXhX3xN1ooy/tQh5DQxtdzDAwMDAwMDAwMDAwMDAwMDAwMDAwMDAwMDAwMDAwMDAwMDP+H+Dc7R18NVFBu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KAAAACeCAMAAACCYfHCAAAA8FBMVEX///+/Hi7/1R/v0tS6ABC9GSm2AADpyMm/HS2zAAD/1h//0x/88/S4ADD++fq6ABn/4B7/2h//6R3/5B27ABu8FCX67O25ABT24eO3AAu8ECL/6x345ObfmZ/xz9L/7xy8FC/quL3HRlHVeH/kpqvbiI/adCfALDftwsbEOkXmr7ThmJ/OY2vMVmDcjpXfgibpmyTWZSjSbnbNUV3FOSzTXSj4yR/efSXMTSr4wh/wsiHVfYPxyMzCKyzGR1Hqu8DztyDuqSLFNEHLQCrnlSTVYyjHW1/ZcCfqmSPPUyrMbXDliyXUanXCLyb/+hzOWVqv8dWIAAAM8UlEQVR4nO1aeXeiSh6FCHSRsIgUW0URFYOomEQTO4lm0eR1T7/YM9//20xBFZua7j5vmZlzpu4/UUC4/PZbFY5jYGBgYGBgYGBgYGBgYGBgYGBgYGBgYGBgYGD4r6DxPw5OOAonw/Fzfyc8KUPlCCceIFDVIP1riUFAPv3nIAhivBtPdKs4wvF1YEo3v71fvdyn2Lxd3OEDAf+3AgARIV2HgBfBaq3gsLMtqzhbIxgEwevnh6XZbZnNFOb5ufHyfsurfxdFAHgEdceKF9PZCpsLPWd5YcfoKMFAvbtammbTOClwapjm6ct1oP713EQLOoLFb5NVOPJdhVMGHu/MtJSgMsXmPCSoBm9GjV3Bsflw91cb0ZIkGE9nid6wFVpP3NiB8+yLNhQOCQbq7bJ7wI7AaJnvf4kRsdmQ7og8j+JwhK3GdWS/UvEkr29nn8JDCwb8W9M8O87v5OSs2X14/bMMAXQg2D6thpEFnFVGRBnIYaUmhwJysw/rqMgSSjAINq3mR/QyR7eW3/4oQ2w2bBARJKvOs+9q3EACzoRkw04eVghqK3lEbFlmCUf5XX3k3gKm8QcYAlH3JA+K2CBw4WoadSWiBNuJtNMqDN14SI/DGsGA33R/Qi9l2Pz+SwzTQEPIAmkYifzTbjh27Z3D69M8G7idpI8JoSeh36423tGcul6vEVTfWj+zXxqIreXNL+SypcPtU/IUQd3iUeITVmMk6oOCoGsJz9SVMPKrBLkG+dOpEVSvmz+Mv5LhBvyMIXDAoOe7bmM9nosO3JKg55TEgcPCmdpKWhM6WyT2uCMYV10cBGfmr/DD5ca8UMEHxBDKXCpN/dxQSqMvyfM8QWU4KaNtJBHifmQhmsZru+bqIo05XAD/0f2wvuyheXJQbABpCXq0xQSRPqs+Rpugos7FXqWgKANiwREQHWrYzrCWLX1YEFS/HXaPD3F+pdao4bKLcLcaTMLGc4RHkE7dU1ooT+lzx9JzlQCxV88C+o58dGHV19rUKS141TpiwLMT4+TI4WbzMYtCYOEmL3hi/CXtpO3Uq+4TcmpWyB40kCmvNj/iDoA7BloQb9vxU9XJuDFTgsHd2ZEMaXa7Zrd75MT5uyoiR5J0tJ3Oeo22XVCyp1Lc3mfAadLvJCa1iX94sqMDi6axMpenlVMdD+QE383TA3rm/dXn689vS7NZOXdqGM3mufEaxNPBZK0cPG0mT+jH9WwwdHMjSUcsl/9k6OBZcETJOnIlQHxJzF38sp/Chrn8+qimePy6bJ1Scul4eLp8ufr6r2d335E5FZsyxTO7JIbkKhtOa+/SaFQIrhzcoTvkwhGC/Lo4pQg0jbm7k+Y+v4dHOkUH6s2mZeB5q2UamNvlb68gQMmhHwnGW/rXwRUH6DTmlKlUq3TjYclXmev4QlrA/Uh0vpRhGNM05r7ue9jc8GWmqurDP7sG5nZ784i/4JHbig5jiaBN++sX0gWEKZ3t5Lhm56g0oZK2XEiTAycZKLKsMcrHBe5tj2BzeVMtxurjxe13LKMKZSLC6oBEoClKuzdLBuTeMXEOioipQ0EeVwlKk+Kz3UfpdYRg2n8taay449Vii+SiDm6adYLm53opzshVC7Mw2wtBdzxLYlx05JwgeXe0JQTHjpBUonAoRXn+EO1hIZ+85BBb3hJj5MmypMdRnsX3xp4Bv/+43eLKmj+OEu15AkS4SDv5JEJKmEdiS5vpoGr0oSAVI2CDx8YWhTH26Hg2jy1L5LHAi74MOr0GrkCE4FndgOdXP1OZKMYP1tq9yZw+1t8Sk+l98n2NdDxqCTQl00SAlcSaCwjmb9jO5CXqz2PgSLLspQOQCMeKgl/dRyRSuDq/s+77D2a+VMgH379POgsetxF5QR21IFmBIM3BdeToTkzLn80jPOKUUTgVeGmVudRuz3QRt0seygKKnnarsP0cIUBHxVx6/irBICV3c3f9vlm+O17qUqBvy2dmzi/CvxHOwqJQC7jiwn5RPxIHR+eo8Tyc9nkBQl2PeH4V9nyaUXhuXBHpmZDX5vaqdPftkGC6FgJubi+vXs6MZuv8Us2GZR4h6qoV7ZuwX4R/AS1KnyPmo4xmp/XNiqJ0KUEXt8lwvJ7CMuu0uUQLu7YiQbifJK3NfgwGqvh6/faCewkWzbhqG3maWwKtiKFEM06YHRCcSYQ7j502CrHZsBzQZVnGftfnto2jDc8TlfdSkBzn0jNrdtyDUXOycbo38QU3m7NW9zzldkYuuM7fQMpnzbxvisJkrwSFDj2lxwsgyZ4ngW0fmy3E0pP+3J7K1VbTQCLxtm8Rglf7dXAvCNXLrlk1snF2VxCkBmvnfZO3vFm18SqhlUV6OjnKMgTAirHwzAaglQSo29uJXDN8SAfHxja7K/e5VSeICVQ6CVBvlvVe3SyVkzfP46xQsZY3Lxu+P4DpM0Td8fQoSTBPfZ5b2JWQTgznLgpdQN5qSkS9S6Qnd2vszdPmQ1AyVNWXVv10c8PnBOGClrfEKd/IieZhW9MUfzJ9lFPiIFoMwmdXsecO76yKEJhKlGAjlpLavOOTQq4Msrtyj8u9ceu0dX9DmxueZl72BXProggBMZ8bhh5fwvLwsCWJiyTZJRGCuPPQB6cCpGyTLm1xeIpx4kaVIEf1/YwQDK4OBtbW8vI1a8E3n5d79jsx8MBaWEuk43xPEKthC/VpuE4jzfbDRNARdbq285yy52krgdDycSWnRb0+BI+zLOGC630fp8pjuXm/uLxaNpsH5CtlCKCs6Gt2B4kpXeRktVW3xuVY1+4gmbZA7jlfUMjwKSAER7g208NhrY6SFSQueLw/XNU6bZpm0zyyWGh0bytJDoftdWeQxLjLYZnigcXCAvy+w0ZRUUYip1JQlAmh86yLOp31J4P6Qk0awlh2XhyX7QdKJTPgS3X2AhbENVf2xO3TbtJr2Fwjsg7byfoxb3TP3rpyXCMeDfG0k0tPqTprKlM9IxiAA1XyIQzzOs9w7FGoY5/257PwuUHFnfuki1X5Sz2XLwLai08HJ1NlV0jPLV+1ftZCOVxKvp3/qnLHEUjyVxckPXqaz3q+a1fcYs/LmmaX2iqiWkNbH2nWQyw9aVRg6bmo3K0j83Tx6Or8qD/3cdY8vVNJfcGlbdTO5rY6hvlShzJY9JM8JUIp/3SoB7WBDkSaxtpMqHaVXtrjU4K/6uTUwZkB9cFx4YlfGpC/biw7UJCpBrKjqLY0NK4kcyqcQJ4lY2RVEr2dNkou62d3y4/Xp0t+3UuaIXnMHKI3pfbLSrdFmwV2XW3RJpxXpGdKMFdzWHrCfhmGEcyXgNVvJ8cWaOr8Wld5Blv8B9JT65E21aAqwMm3FWS+avMOKn+fDYi5uHexzBOyfq00ep1ZJBaL6Oqrud8z9uLP6JZqRYSHyxmaOwoHC54M1WtEWgsisx1OBHlSubYjlz3ZTt+FXsfZO4iH25nfmfcjS5YRX25DqK/3P1wGbpqXZQUE+r70HCURlCTHoVM/lZ7AycW7jip6nRvIevHNTZWdBdOYUWx3ANO7pxueDh8nfRGUGznqzcY8XEYq3Htyjcf+kiCRnkrbp8E/dvRs1dyj+x8rGoMk4jU8mDgVE+50L58guAZIpScc+88hFuwAQTxri2CaFldlrIuVrbCA/3p23jyyKHhmtMxNfS8M9pX2uoe7XJRLT7pk61Cl5/ZlZCGJLrsoTxCLyzKxEoiE/Nsok5dgu8UekGSJX2CX52XHxfNkZa8OD1dvxvnBeGC0zu9/2xMqIo81Ge4kMK/L7T7JCsuhJrUTpBfL5j5+EHA6RVj0IZ+pd80PhwsRD9pQRJKDtlPcL7U1j+gUksVndbcTBOrjZbrdmQoQDCNdEGwZm1v1YCsROFBMXZqLdW1HZ9Zy2cD2q1ITJ4JYmHALsbALOwvkeLKkQytOtlanWEXHji13Pev7xakVH2/fH5ZYXpqY6OnyfnOBR8OP1xoQTyvakKg3/OD6LJMZUMq86GVrN3bD72GvAiRJWF1b0TwTxXOhIj2HUl6eZg7Y33FPt9z519uvl++X75+v7x75H2+4i3Q/AQ8E9Igztff4tenKg4XW63C2e4oQgoKjIz71+1DJttinUqWyKlt5QW4yhgf/EkBIBirBT/8bAOSrk2uPDtXYUPUS1KYLD2nk8roAEfRwBVn12m4M81EVK7vqEp2LAJWe/HGCvw7g0eZui6g41K+sEWt+nFacdMcCOkJav1G/R8+HklXs2dUKOR4TPtHjiJP+HOSE3hPJ5TF9hSdERbPbjd7vMjkuoHTvv8PL+BfF8p0o002KBi/vqgS1FXlvO5G5T38SeU74taN+OovhzlAc9RuNtsJpjfQXhX3xN1ooy/tQh5DQxtdzDAwMDAwMDAwMDAwMDAwMDAwMDAwMDAwMDAwMDAwMDAwMDP+H+Dc7R18NVFBuX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28232" b="35572"/>
          <a:stretch/>
        </p:blipFill>
        <p:spPr bwMode="auto">
          <a:xfrm>
            <a:off x="3581401" y="5750718"/>
            <a:ext cx="2133600" cy="76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49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80400" cy="4983163"/>
          </a:xfrm>
        </p:spPr>
        <p:txBody>
          <a:bodyPr>
            <a:normAutofit fontScale="47500" lnSpcReduction="20000"/>
          </a:bodyPr>
          <a:lstStyle/>
          <a:p>
            <a:pPr algn="ctr">
              <a:defRPr/>
            </a:pPr>
            <a:r>
              <a:rPr lang="en-US" sz="3800" b="1" dirty="0" smtClean="0">
                <a:solidFill>
                  <a:schemeClr val="tx2">
                    <a:lumMod val="50000"/>
                  </a:schemeClr>
                </a:solidFill>
              </a:rPr>
              <a:t>92.3 AMP worked </a:t>
            </a:r>
            <a:r>
              <a:rPr lang="en-US" sz="3800" b="1" dirty="0">
                <a:solidFill>
                  <a:schemeClr val="tx2">
                    <a:lumMod val="50000"/>
                  </a:schemeClr>
                </a:solidFill>
              </a:rPr>
              <a:t>to </a:t>
            </a:r>
            <a:r>
              <a:rPr lang="en-US" sz="3800" b="1" i="1" dirty="0">
                <a:solidFill>
                  <a:schemeClr val="tx2">
                    <a:lumMod val="50000"/>
                  </a:schemeClr>
                </a:solidFill>
              </a:rPr>
              <a:t>maximize</a:t>
            </a:r>
            <a:r>
              <a:rPr lang="en-US" sz="3800" b="1" dirty="0">
                <a:solidFill>
                  <a:schemeClr val="tx2">
                    <a:lumMod val="50000"/>
                  </a:schemeClr>
                </a:solidFill>
              </a:rPr>
              <a:t> </a:t>
            </a:r>
            <a:r>
              <a:rPr lang="en-US" sz="3800" b="1" i="1" dirty="0">
                <a:solidFill>
                  <a:schemeClr val="tx2">
                    <a:lumMod val="50000"/>
                  </a:schemeClr>
                </a:solidFill>
              </a:rPr>
              <a:t>exposure</a:t>
            </a:r>
            <a:r>
              <a:rPr lang="en-US" sz="3800" b="1" dirty="0">
                <a:solidFill>
                  <a:schemeClr val="tx2">
                    <a:lumMod val="50000"/>
                  </a:schemeClr>
                </a:solidFill>
              </a:rPr>
              <a:t> and </a:t>
            </a:r>
            <a:r>
              <a:rPr lang="en-US" sz="3800" b="1" i="1" dirty="0">
                <a:solidFill>
                  <a:schemeClr val="tx2">
                    <a:lumMod val="50000"/>
                  </a:schemeClr>
                </a:solidFill>
              </a:rPr>
              <a:t>bring our listeners to </a:t>
            </a:r>
          </a:p>
          <a:p>
            <a:pPr algn="ctr">
              <a:defRPr/>
            </a:pPr>
            <a:r>
              <a:rPr lang="en-US" sz="3800" b="1" i="1" dirty="0" err="1" smtClean="0">
                <a:solidFill>
                  <a:schemeClr val="tx2">
                    <a:lumMod val="50000"/>
                  </a:schemeClr>
                </a:solidFill>
              </a:rPr>
              <a:t>Foodtown</a:t>
            </a:r>
            <a:r>
              <a:rPr lang="en-US" sz="3800" b="1" i="1" dirty="0" smtClean="0">
                <a:solidFill>
                  <a:schemeClr val="tx2">
                    <a:lumMod val="50000"/>
                  </a:schemeClr>
                </a:solidFill>
              </a:rPr>
              <a:t> </a:t>
            </a:r>
            <a:r>
              <a:rPr lang="en-US" sz="3800" b="1" i="1" dirty="0">
                <a:solidFill>
                  <a:schemeClr val="tx2">
                    <a:lumMod val="50000"/>
                  </a:schemeClr>
                </a:solidFill>
              </a:rPr>
              <a:t>on </a:t>
            </a:r>
            <a:r>
              <a:rPr lang="en-US" sz="3800" b="1" i="1" dirty="0" smtClean="0">
                <a:solidFill>
                  <a:schemeClr val="tx2">
                    <a:lumMod val="50000"/>
                  </a:schemeClr>
                </a:solidFill>
              </a:rPr>
              <a:t>Saturday July 23</a:t>
            </a:r>
            <a:r>
              <a:rPr lang="en-US" sz="3800" b="1" i="1" baseline="30000" dirty="0" smtClean="0">
                <a:solidFill>
                  <a:schemeClr val="tx2">
                    <a:lumMod val="50000"/>
                  </a:schemeClr>
                </a:solidFill>
              </a:rPr>
              <a:t>rd</a:t>
            </a:r>
            <a:r>
              <a:rPr lang="en-US" sz="3800" b="1" i="1" dirty="0" smtClean="0">
                <a:solidFill>
                  <a:schemeClr val="tx2">
                    <a:lumMod val="50000"/>
                  </a:schemeClr>
                </a:solidFill>
              </a:rPr>
              <a:t> from </a:t>
            </a:r>
            <a:r>
              <a:rPr lang="en-US" sz="3800" b="1" i="1" dirty="0">
                <a:solidFill>
                  <a:schemeClr val="tx2">
                    <a:lumMod val="50000"/>
                  </a:schemeClr>
                </a:solidFill>
              </a:rPr>
              <a:t>2pm-4pm to see </a:t>
            </a:r>
            <a:r>
              <a:rPr lang="en-US" sz="3800" b="1" i="1" dirty="0" err="1" smtClean="0">
                <a:solidFill>
                  <a:schemeClr val="tx2">
                    <a:lumMod val="50000"/>
                  </a:schemeClr>
                </a:solidFill>
              </a:rPr>
              <a:t>Shoboy</a:t>
            </a:r>
            <a:r>
              <a:rPr lang="en-US" sz="3800" b="1" i="1" dirty="0" smtClean="0">
                <a:solidFill>
                  <a:schemeClr val="tx2">
                    <a:lumMod val="50000"/>
                  </a:schemeClr>
                </a:solidFill>
              </a:rPr>
              <a:t> and the AMP Street </a:t>
            </a:r>
          </a:p>
          <a:p>
            <a:pPr marL="0" indent="0" algn="ctr">
              <a:buNone/>
              <a:defRPr/>
            </a:pPr>
            <a:r>
              <a:rPr lang="en-US" sz="3800" b="1" i="1" dirty="0" smtClean="0">
                <a:solidFill>
                  <a:schemeClr val="tx2">
                    <a:lumMod val="50000"/>
                  </a:schemeClr>
                </a:solidFill>
              </a:rPr>
              <a:t>Team and </a:t>
            </a:r>
            <a:r>
              <a:rPr lang="en-US" sz="3800" b="1" i="1" dirty="0">
                <a:solidFill>
                  <a:schemeClr val="tx2">
                    <a:lumMod val="50000"/>
                  </a:schemeClr>
                </a:solidFill>
              </a:rPr>
              <a:t>to enter to win </a:t>
            </a:r>
            <a:r>
              <a:rPr lang="en-US" sz="3800" b="1" i="1" dirty="0" smtClean="0">
                <a:solidFill>
                  <a:schemeClr val="tx2">
                    <a:lumMod val="50000"/>
                  </a:schemeClr>
                </a:solidFill>
              </a:rPr>
              <a:t>great prizes.</a:t>
            </a:r>
            <a:endParaRPr lang="en-US" sz="2300" b="1" i="1" u="sng" dirty="0">
              <a:solidFill>
                <a:schemeClr val="tx2">
                  <a:lumMod val="50000"/>
                </a:schemeClr>
              </a:solidFill>
            </a:endParaRPr>
          </a:p>
          <a:p>
            <a:pPr>
              <a:defRPr/>
            </a:pPr>
            <a:r>
              <a:rPr lang="en-US" sz="2900" b="1" i="1" u="sng" dirty="0" smtClean="0">
                <a:solidFill>
                  <a:schemeClr val="tx2">
                    <a:lumMod val="50000"/>
                  </a:schemeClr>
                </a:solidFill>
              </a:rPr>
              <a:t>Huggies Appearance </a:t>
            </a:r>
            <a:r>
              <a:rPr lang="en-US" sz="2900" b="1" i="1" u="sng" dirty="0">
                <a:solidFill>
                  <a:schemeClr val="tx2">
                    <a:lumMod val="50000"/>
                  </a:schemeClr>
                </a:solidFill>
              </a:rPr>
              <a:t>Included:</a:t>
            </a:r>
          </a:p>
          <a:p>
            <a:pPr lvl="1">
              <a:defRPr/>
            </a:pPr>
            <a:endParaRPr lang="en-US" sz="2900" b="1" i="1" u="sng" dirty="0">
              <a:solidFill>
                <a:schemeClr val="tx2">
                  <a:lumMod val="50000"/>
                </a:schemeClr>
              </a:solidFill>
            </a:endParaRPr>
          </a:p>
          <a:p>
            <a:pPr lvl="1">
              <a:defRPr/>
            </a:pPr>
            <a:r>
              <a:rPr lang="en-US" sz="2900" b="1" dirty="0">
                <a:solidFill>
                  <a:schemeClr val="tx2">
                    <a:lumMod val="50000"/>
                  </a:schemeClr>
                </a:solidFill>
              </a:rPr>
              <a:t>On-site:</a:t>
            </a:r>
          </a:p>
          <a:p>
            <a:pPr marL="742950" lvl="1" indent="-285750">
              <a:buFont typeface="Arial" panose="020B0604020202020204" pitchFamily="34" charset="0"/>
              <a:buChar char="•"/>
              <a:defRPr/>
            </a:pPr>
            <a:r>
              <a:rPr lang="en-US" sz="2900" b="1" dirty="0">
                <a:solidFill>
                  <a:schemeClr val="tx2">
                    <a:lumMod val="50000"/>
                  </a:schemeClr>
                </a:solidFill>
              </a:rPr>
              <a:t> Energetic Street Team</a:t>
            </a:r>
          </a:p>
          <a:p>
            <a:pPr marL="742950" lvl="1" indent="-285750">
              <a:buFont typeface="Arial" panose="020B0604020202020204" pitchFamily="34" charset="0"/>
              <a:buChar char="•"/>
              <a:defRPr/>
            </a:pPr>
            <a:r>
              <a:rPr lang="en-US" sz="2900" b="1" dirty="0">
                <a:solidFill>
                  <a:schemeClr val="tx2">
                    <a:lumMod val="50000"/>
                  </a:schemeClr>
                </a:solidFill>
              </a:rPr>
              <a:t> On-Air personality </a:t>
            </a:r>
          </a:p>
          <a:p>
            <a:pPr marL="742950" lvl="1" indent="-285750">
              <a:buFont typeface="Arial" panose="020B0604020202020204" pitchFamily="34" charset="0"/>
              <a:buChar char="•"/>
              <a:defRPr/>
            </a:pPr>
            <a:r>
              <a:rPr lang="en-US" sz="2900" b="1" dirty="0" smtClean="0">
                <a:solidFill>
                  <a:schemeClr val="tx2">
                    <a:lumMod val="50000"/>
                  </a:schemeClr>
                </a:solidFill>
              </a:rPr>
              <a:t>92.3 AMP Van</a:t>
            </a:r>
            <a:endParaRPr lang="en-US" sz="2900" b="1" dirty="0">
              <a:solidFill>
                <a:schemeClr val="tx2">
                  <a:lumMod val="50000"/>
                </a:schemeClr>
              </a:solidFill>
            </a:endParaRPr>
          </a:p>
          <a:p>
            <a:pPr marL="742950" lvl="1" indent="-285750">
              <a:buFont typeface="Arial" panose="020B0604020202020204" pitchFamily="34" charset="0"/>
              <a:buChar char="•"/>
              <a:defRPr/>
            </a:pPr>
            <a:r>
              <a:rPr lang="en-US" sz="2900" b="1" dirty="0">
                <a:solidFill>
                  <a:schemeClr val="tx2">
                    <a:lumMod val="50000"/>
                  </a:schemeClr>
                </a:solidFill>
              </a:rPr>
              <a:t>Prize Wheel</a:t>
            </a:r>
          </a:p>
          <a:p>
            <a:pPr marL="742950" lvl="1" indent="-285750">
              <a:buFont typeface="Arial" panose="020B0604020202020204" pitchFamily="34" charset="0"/>
              <a:buChar char="•"/>
              <a:defRPr/>
            </a:pPr>
            <a:r>
              <a:rPr lang="en-US" sz="2900" b="1" dirty="0">
                <a:solidFill>
                  <a:schemeClr val="tx2">
                    <a:lumMod val="50000"/>
                  </a:schemeClr>
                </a:solidFill>
              </a:rPr>
              <a:t>Card games </a:t>
            </a:r>
          </a:p>
          <a:p>
            <a:pPr marL="742950" lvl="1" indent="-285750">
              <a:buFont typeface="Arial" panose="020B0604020202020204" pitchFamily="34" charset="0"/>
              <a:buChar char="•"/>
              <a:defRPr/>
            </a:pPr>
            <a:r>
              <a:rPr lang="en-US" sz="2900" b="1" dirty="0">
                <a:solidFill>
                  <a:schemeClr val="tx2">
                    <a:lumMod val="50000"/>
                  </a:schemeClr>
                </a:solidFill>
              </a:rPr>
              <a:t>Great music, utilizing our 1000+ song playlist!</a:t>
            </a:r>
          </a:p>
          <a:p>
            <a:pPr lvl="1">
              <a:defRPr/>
            </a:pPr>
            <a:r>
              <a:rPr lang="en-US" sz="2900" b="1" dirty="0">
                <a:solidFill>
                  <a:schemeClr val="tx2">
                    <a:lumMod val="50000"/>
                  </a:schemeClr>
                </a:solidFill>
              </a:rPr>
              <a:t>On-Air</a:t>
            </a:r>
          </a:p>
          <a:p>
            <a:pPr marL="742950" lvl="1" indent="-285750">
              <a:buFont typeface="Arial" panose="020B0604020202020204" pitchFamily="34" charset="0"/>
              <a:buChar char="•"/>
              <a:defRPr/>
            </a:pPr>
            <a:r>
              <a:rPr lang="en-US" sz="2900" b="1" dirty="0" smtClean="0">
                <a:solidFill>
                  <a:schemeClr val="tx2">
                    <a:lumMod val="50000"/>
                  </a:schemeClr>
                </a:solidFill>
              </a:rPr>
              <a:t>Huggies appearance </a:t>
            </a:r>
            <a:r>
              <a:rPr lang="en-US" sz="2900" b="1" dirty="0">
                <a:solidFill>
                  <a:schemeClr val="tx2">
                    <a:lumMod val="50000"/>
                  </a:schemeClr>
                </a:solidFill>
              </a:rPr>
              <a:t>would be supported on air with 26x :10 </a:t>
            </a:r>
            <a:r>
              <a:rPr lang="en-US" sz="2900" b="1" dirty="0" smtClean="0">
                <a:solidFill>
                  <a:schemeClr val="tx2">
                    <a:lumMod val="50000"/>
                  </a:schemeClr>
                </a:solidFill>
              </a:rPr>
              <a:t>second on-air promos </a:t>
            </a:r>
            <a:r>
              <a:rPr lang="en-US" sz="2900" b="1" dirty="0">
                <a:solidFill>
                  <a:schemeClr val="tx2">
                    <a:lumMod val="50000"/>
                  </a:schemeClr>
                </a:solidFill>
              </a:rPr>
              <a:t>the week of the appearance</a:t>
            </a:r>
          </a:p>
          <a:p>
            <a:pPr lvl="1">
              <a:defRPr/>
            </a:pPr>
            <a:r>
              <a:rPr lang="en-US" sz="2900" b="1" dirty="0">
                <a:solidFill>
                  <a:schemeClr val="tx2">
                    <a:lumMod val="50000"/>
                  </a:schemeClr>
                </a:solidFill>
              </a:rPr>
              <a:t>Online:</a:t>
            </a:r>
          </a:p>
          <a:p>
            <a:pPr marL="742950" lvl="1" indent="-285750">
              <a:buFont typeface="Arial" panose="020B0604020202020204" pitchFamily="34" charset="0"/>
              <a:buChar char="•"/>
              <a:defRPr/>
            </a:pPr>
            <a:r>
              <a:rPr lang="en-US" sz="2900" b="1" dirty="0">
                <a:solidFill>
                  <a:schemeClr val="tx2">
                    <a:lumMod val="50000"/>
                  </a:schemeClr>
                </a:solidFill>
              </a:rPr>
              <a:t> For two weeks before the street team appearance, your </a:t>
            </a:r>
            <a:r>
              <a:rPr lang="en-US" sz="2900" b="1" dirty="0" smtClean="0">
                <a:solidFill>
                  <a:schemeClr val="tx2">
                    <a:lumMod val="50000"/>
                  </a:schemeClr>
                </a:solidFill>
              </a:rPr>
              <a:t>event/promotion </a:t>
            </a:r>
            <a:r>
              <a:rPr lang="en-US" sz="2900" b="1" dirty="0">
                <a:solidFill>
                  <a:schemeClr val="tx2">
                    <a:lumMod val="50000"/>
                  </a:schemeClr>
                </a:solidFill>
              </a:rPr>
              <a:t>will be on </a:t>
            </a:r>
            <a:r>
              <a:rPr lang="en-US" sz="2900" b="1" dirty="0" smtClean="0">
                <a:solidFill>
                  <a:schemeClr val="tx2">
                    <a:lumMod val="50000"/>
                  </a:schemeClr>
                </a:solidFill>
              </a:rPr>
              <a:t>923amp.cbslocal.com </a:t>
            </a:r>
            <a:r>
              <a:rPr lang="en-US" sz="2900" b="1" dirty="0">
                <a:solidFill>
                  <a:schemeClr val="tx2">
                    <a:lumMod val="50000"/>
                  </a:schemeClr>
                </a:solidFill>
              </a:rPr>
              <a:t>events page </a:t>
            </a:r>
            <a:endParaRPr lang="en-US" sz="2900" b="1" dirty="0" smtClean="0">
              <a:solidFill>
                <a:schemeClr val="tx2">
                  <a:lumMod val="50000"/>
                </a:schemeClr>
              </a:solidFill>
            </a:endParaRPr>
          </a:p>
          <a:p>
            <a:pPr marL="742950" lvl="1" indent="-285750">
              <a:buFont typeface="Arial" panose="020B0604020202020204" pitchFamily="34" charset="0"/>
              <a:buChar char="•"/>
              <a:defRPr/>
            </a:pPr>
            <a:endParaRPr lang="en-US" sz="2900" b="1" dirty="0">
              <a:solidFill>
                <a:schemeClr val="tx2">
                  <a:lumMod val="50000"/>
                </a:schemeClr>
              </a:solidFill>
            </a:endParaRPr>
          </a:p>
          <a:p>
            <a:pPr marL="457200" lvl="1" indent="0">
              <a:buNone/>
              <a:defRPr/>
            </a:pPr>
            <a:endParaRPr lang="en-US" sz="2900" b="1" dirty="0" smtClean="0">
              <a:solidFill>
                <a:schemeClr val="tx2">
                  <a:lumMod val="50000"/>
                </a:schemeClr>
              </a:solidFill>
            </a:endParaRPr>
          </a:p>
          <a:p>
            <a:pPr marL="457200" lvl="1" indent="0">
              <a:buNone/>
              <a:defRPr/>
            </a:pPr>
            <a:r>
              <a:rPr lang="en-US" sz="2900" b="1" dirty="0" smtClean="0">
                <a:solidFill>
                  <a:schemeClr val="tx2">
                    <a:lumMod val="50000"/>
                  </a:schemeClr>
                </a:solidFill>
              </a:rPr>
              <a:t>Net </a:t>
            </a:r>
            <a:r>
              <a:rPr lang="en-US" sz="2900" b="1" dirty="0">
                <a:solidFill>
                  <a:schemeClr val="tx2">
                    <a:lumMod val="50000"/>
                  </a:schemeClr>
                </a:solidFill>
              </a:rPr>
              <a:t>talent Fee = </a:t>
            </a:r>
            <a:r>
              <a:rPr lang="en-US" sz="2900" b="1" dirty="0" smtClean="0">
                <a:solidFill>
                  <a:schemeClr val="tx2">
                    <a:lumMod val="50000"/>
                  </a:schemeClr>
                </a:solidFill>
              </a:rPr>
              <a:t>$500</a:t>
            </a:r>
            <a:r>
              <a:rPr lang="en-US" sz="2900" b="1" dirty="0">
                <a:solidFill>
                  <a:schemeClr val="tx2">
                    <a:lumMod val="50000"/>
                  </a:schemeClr>
                </a:solidFill>
              </a:rPr>
              <a:t>	</a:t>
            </a:r>
          </a:p>
          <a:p>
            <a:endParaRPr lang="en-US" sz="2900" dirty="0"/>
          </a:p>
        </p:txBody>
      </p:sp>
      <p:sp>
        <p:nvSpPr>
          <p:cNvPr id="3" name="Title 2"/>
          <p:cNvSpPr>
            <a:spLocks noGrp="1"/>
          </p:cNvSpPr>
          <p:nvPr>
            <p:ph type="title"/>
          </p:nvPr>
        </p:nvSpPr>
        <p:spPr/>
        <p:txBody>
          <a:bodyPr/>
          <a:lstStyle/>
          <a:p>
            <a:r>
              <a:rPr lang="en-US" dirty="0" smtClean="0"/>
              <a:t>Summary </a:t>
            </a:r>
            <a:endParaRPr lang="en-US" dirty="0"/>
          </a:p>
        </p:txBody>
      </p:sp>
      <p:sp>
        <p:nvSpPr>
          <p:cNvPr id="5" name="TextBox 4"/>
          <p:cNvSpPr txBox="1"/>
          <p:nvPr/>
        </p:nvSpPr>
        <p:spPr>
          <a:xfrm>
            <a:off x="5448300" y="6213620"/>
            <a:ext cx="952500" cy="381000"/>
          </a:xfrm>
          <a:prstGeom prst="rect">
            <a:avLst/>
          </a:prstGeom>
          <a:noFill/>
        </p:spPr>
        <p:txBody>
          <a:bodyPr wrap="square" rtlCol="0">
            <a:spAutoFit/>
          </a:bodyPr>
          <a:lstStyle/>
          <a:p>
            <a:r>
              <a:rPr lang="en-US" dirty="0" smtClean="0"/>
              <a:t>LISTEN</a:t>
            </a:r>
            <a:endParaRPr lang="en-US" dirty="0"/>
          </a:p>
        </p:txBody>
      </p:sp>
      <p:pic>
        <p:nvPicPr>
          <p:cNvPr id="6" name="WBMP-FM Shoboy Huggies July 22nd .2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19750" y="5486400"/>
            <a:ext cx="609600" cy="609600"/>
          </a:xfrm>
          <a:prstGeom prst="rect">
            <a:avLst/>
          </a:prstGeom>
        </p:spPr>
      </p:pic>
    </p:spTree>
    <p:extLst>
      <p:ext uri="{BB962C8B-B14F-4D97-AF65-F5344CB8AC3E}">
        <p14:creationId xmlns:p14="http://schemas.microsoft.com/office/powerpoint/2010/main" val="3130069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199"/>
            <a:ext cx="7239000" cy="662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706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5071"/>
            <a:ext cx="9144000" cy="1052929"/>
          </a:xfrm>
          <a:prstGeom prst="rect">
            <a:avLst/>
          </a:prstGeom>
          <a:gradFill rotWithShape="1">
            <a:gsLst>
              <a:gs pos="0">
                <a:srgbClr val="03D4A8"/>
              </a:gs>
              <a:gs pos="25000">
                <a:srgbClr val="21D6E0"/>
              </a:gs>
              <a:gs pos="75000">
                <a:srgbClr val="0087E6"/>
              </a:gs>
              <a:gs pos="100000">
                <a:srgbClr val="005CBF"/>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473" y="5481060"/>
            <a:ext cx="17557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01020" y="226367"/>
            <a:ext cx="3427913" cy="461665"/>
          </a:xfrm>
          <a:prstGeom prst="rect">
            <a:avLst/>
          </a:prstGeom>
          <a:noFill/>
          <a:ln>
            <a:noFill/>
          </a:ln>
        </p:spPr>
        <p:txBody>
          <a:bodyPr wrap="square" rtlCol="0">
            <a:spAutoFit/>
          </a:bodyPr>
          <a:lstStyle/>
          <a:p>
            <a:pPr algn="ctr"/>
            <a:r>
              <a:rPr lang="en-US" sz="2400" b="1" dirty="0" smtClean="0">
                <a:ln w="12700">
                  <a:solidFill>
                    <a:schemeClr val="tx2"/>
                  </a:solidFill>
                  <a:prstDash val="solid"/>
                </a:ln>
                <a:effectLst>
                  <a:outerShdw blurRad="41275" dist="20320" dir="1800000" algn="tl" rotWithShape="0">
                    <a:srgbClr val="000000">
                      <a:alpha val="40000"/>
                    </a:srgbClr>
                  </a:outerShdw>
                </a:effectLst>
              </a:rPr>
              <a:t>Edgar “Shoboy” Sotelo</a:t>
            </a:r>
          </a:p>
        </p:txBody>
      </p:sp>
      <p:sp>
        <p:nvSpPr>
          <p:cNvPr id="7" name="TextBox 6"/>
          <p:cNvSpPr txBox="1"/>
          <p:nvPr/>
        </p:nvSpPr>
        <p:spPr>
          <a:xfrm>
            <a:off x="3532089" y="795532"/>
            <a:ext cx="5565773" cy="4708981"/>
          </a:xfrm>
          <a:prstGeom prst="rect">
            <a:avLst/>
          </a:prstGeom>
          <a:noFill/>
        </p:spPr>
        <p:txBody>
          <a:bodyPr wrap="square" rtlCol="0">
            <a:spAutoFit/>
          </a:bodyPr>
          <a:lstStyle/>
          <a:p>
            <a:endParaRPr lang="en-US" sz="1200" dirty="0"/>
          </a:p>
          <a:p>
            <a:r>
              <a:rPr lang="en-US" sz="1200" b="1" dirty="0"/>
              <a:t>Energetic, passionate and candid, Edgar “Shoboy” Sotelo is a leading star in the world of broadcast radio and host of 92.3 AMP Radio’s “Shoboy in the Morning” show on WBMP.</a:t>
            </a:r>
          </a:p>
          <a:p>
            <a:endParaRPr lang="en-US" sz="1200" b="1" dirty="0">
              <a:ln w="0">
                <a:solidFill>
                  <a:schemeClr val="tx1"/>
                </a:solidFill>
              </a:ln>
            </a:endParaRPr>
          </a:p>
          <a:p>
            <a:r>
              <a:rPr lang="en-US" sz="1200" b="1" dirty="0"/>
              <a:t>Recognized as one of radio’s brightest rising stars, Shoboy arrives in NYC via a steady climb through some of the top radio markets in the US. His career began in Los Angeles, hosting a Sunday night show. From there, he headed north to San Francisco as PM drive host of La Kalle; then on to the morning drive show at CBS Radio’s Mega107.5 in Dallas-Fort Worth where the “Shoboy en la manana” program was the top-rated show in the market.</a:t>
            </a:r>
          </a:p>
          <a:p>
            <a:endParaRPr lang="en-US" sz="1200" b="1" dirty="0"/>
          </a:p>
          <a:p>
            <a:r>
              <a:rPr lang="en-US" sz="1200" b="1" dirty="0"/>
              <a:t>Along the way, Shoboy picked up some impressive awards, winning as an individual, (the 2011 NAB Marconi Award for Spanish Format Personality of the Year; the Edison Research 30 under 30 – 2012, 2013; nominations for Radio Ink’s Medellas de Cortez Radio Personality of the Year Award and the Monitor Latino 2014 Radio Personality of the Year) and sharing in Mega 107.5’s win for the 2012 Marconi Award for Spanish Radio Station of the Year. </a:t>
            </a:r>
          </a:p>
          <a:p>
            <a:endParaRPr lang="en-US" sz="1200" b="1" dirty="0"/>
          </a:p>
          <a:p>
            <a:r>
              <a:rPr lang="en-US" sz="1200" b="1" dirty="0"/>
              <a:t>Shoboy has a tremendous passion for community involvement so his show not only features an innovative fusion of music, comedy, entertainment but also community empowerment.</a:t>
            </a:r>
          </a:p>
          <a:p>
            <a:endParaRPr lang="en-US" sz="1200" b="1" dirty="0"/>
          </a:p>
          <a:p>
            <a:r>
              <a:rPr lang="en-US" sz="1200" b="1" dirty="0"/>
              <a:t>Shoboy and his co-host Nina are excited to bring New York City their unique take to Top 40 radio!</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457199"/>
            <a:ext cx="3276600" cy="5056550"/>
          </a:xfrm>
          <a:prstGeom prst="rect">
            <a:avLst/>
          </a:prstGeom>
        </p:spPr>
      </p:pic>
    </p:spTree>
    <p:extLst>
      <p:ext uri="{BB962C8B-B14F-4D97-AF65-F5344CB8AC3E}">
        <p14:creationId xmlns:p14="http://schemas.microsoft.com/office/powerpoint/2010/main" val="1541424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4191000" y="6324600"/>
            <a:ext cx="1905000" cy="381000"/>
          </a:xfrm>
          <a:prstGeom prst="rect">
            <a:avLst/>
          </a:prstGeom>
          <a:noFill/>
        </p:spPr>
        <p:txBody>
          <a:bodyPr wrap="square" rtlCol="0">
            <a:spAutoFit/>
          </a:bodyPr>
          <a:lstStyle/>
          <a:p>
            <a:r>
              <a:rPr lang="en-US" dirty="0" smtClean="0"/>
              <a:t>LISTEN</a:t>
            </a:r>
            <a:endParaRPr lang="en-US" dirty="0"/>
          </a:p>
        </p:txBody>
      </p:sp>
      <p:pic>
        <p:nvPicPr>
          <p:cNvPr id="7" name="WBMP-FM Shoboy Huggies July 22nd .24.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352800" y="6174535"/>
            <a:ext cx="609600" cy="609600"/>
          </a:xfrm>
        </p:spPr>
      </p:pic>
      <p:grpSp>
        <p:nvGrpSpPr>
          <p:cNvPr id="8" name="Group 7"/>
          <p:cNvGrpSpPr/>
          <p:nvPr/>
        </p:nvGrpSpPr>
        <p:grpSpPr>
          <a:xfrm>
            <a:off x="381000" y="304800"/>
            <a:ext cx="8100296" cy="5867400"/>
            <a:chOff x="346364" y="143164"/>
            <a:chExt cx="8469745" cy="6033654"/>
          </a:xfrm>
        </p:grpSpPr>
        <p:pic>
          <p:nvPicPr>
            <p:cNvPr id="3074" name="Picture 2" descr="R:\Sales\NTR\AMP Sales Appearance\Huggies with Shoboy 7.23\IMG_45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8908" y="143164"/>
              <a:ext cx="4267201" cy="28748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R:\Sales\NTR\AMP Sales Appearance\Huggies with Shoboy 7.23\IMG_45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908" y="143164"/>
              <a:ext cx="4190999" cy="28817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Sales\NTR\AMP Sales Appearance\Huggies with Shoboy 7.23\IMG_45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8909" y="3024909"/>
              <a:ext cx="4267200" cy="315190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R:\Sales\NTR\AMP Sales Appearance\Huggies with Shoboy 7.23\IMG_45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364" y="3024909"/>
              <a:ext cx="4202545" cy="31519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4368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1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415</TotalTime>
  <Words>408</Words>
  <Application>Microsoft Office PowerPoint</Application>
  <PresentationFormat>On-screen Show (4:3)</PresentationFormat>
  <Paragraphs>38</Paragraphs>
  <Slides>5</Slides>
  <Notes>0</Notes>
  <HiddenSlides>0</HiddenSlides>
  <MMClips>2</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Waveform</vt:lpstr>
      <vt:lpstr>AMP Street Team Appearance at Foodtown/Huggies with Shoboy Recap</vt:lpstr>
      <vt:lpstr>Summary </vt:lpstr>
      <vt:lpstr>PowerPoint Presentation</vt:lpstr>
      <vt:lpstr>PowerPoint Presentation</vt:lpstr>
      <vt:lpstr>PowerPoint Presentation</vt:lpstr>
    </vt:vector>
  </TitlesOfParts>
  <Company>CBS Radio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Daniel A</dc:creator>
  <cp:lastModifiedBy>Smith, Daniel A</cp:lastModifiedBy>
  <cp:revision>10</cp:revision>
  <dcterms:created xsi:type="dcterms:W3CDTF">2016-07-19T16:30:32Z</dcterms:created>
  <dcterms:modified xsi:type="dcterms:W3CDTF">2016-08-05T17:57:10Z</dcterms:modified>
</cp:coreProperties>
</file>